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image/gif" Extension="gif"/>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3.bin"/>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6858000" cx="9144000"/>
  <p:notesSz cx="6858000" cy="9144000"/>
  <p:embeddedFontLst>
    <p:embeddedFont>
      <p:font typeface="Corsiva"/>
      <p:regular r:id="rId62"/>
      <p:bold r:id="rId63"/>
      <p:italic r:id="rId64"/>
      <p:boldItalic r:id="rId65"/>
    </p:embeddedFont>
    <p:embeddedFont>
      <p:font typeface="Arial Narrow"/>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70" roundtripDataSignature="AMtx7mh2MZIt2xGTuaHsAg/OGZtwu1/Z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customschemas.google.com/relationships/presentationmetadata" Target="meta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orsiva-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Corsiva-italic.fntdata"/><Relationship Id="rId63" Type="http://schemas.openxmlformats.org/officeDocument/2006/relationships/font" Target="fonts/Corsiva-bold.fntdata"/><Relationship Id="rId22" Type="http://schemas.openxmlformats.org/officeDocument/2006/relationships/slide" Target="slides/slide17.xml"/><Relationship Id="rId66" Type="http://schemas.openxmlformats.org/officeDocument/2006/relationships/font" Target="fonts/ArialNarrow-regular.fntdata"/><Relationship Id="rId21" Type="http://schemas.openxmlformats.org/officeDocument/2006/relationships/slide" Target="slides/slide16.xml"/><Relationship Id="rId65" Type="http://schemas.openxmlformats.org/officeDocument/2006/relationships/font" Target="fonts/Corsiva-boldItalic.fntdata"/><Relationship Id="rId24" Type="http://schemas.openxmlformats.org/officeDocument/2006/relationships/slide" Target="slides/slide19.xml"/><Relationship Id="rId68" Type="http://schemas.openxmlformats.org/officeDocument/2006/relationships/font" Target="fonts/ArialNarrow-italic.fntdata"/><Relationship Id="rId23" Type="http://schemas.openxmlformats.org/officeDocument/2006/relationships/slide" Target="slides/slide18.xml"/><Relationship Id="rId67" Type="http://schemas.openxmlformats.org/officeDocument/2006/relationships/font" Target="fonts/ArialNarrow-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ArialNarrow-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l-G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7" name="Google Shape;267;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l-GR"/>
              <a:t>Σελ. 14  </a:t>
            </a:r>
            <a:r>
              <a:rPr b="1" lang="el-GR" sz="2000"/>
              <a:t>Κεφ. 11ο</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43" name="Google Shape;343;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ή" type="blank">
  <p:cSld name="BLANK">
    <p:spTree>
      <p:nvGrpSpPr>
        <p:cNvPr id="15" name="Shape 15"/>
        <p:cNvGrpSpPr/>
        <p:nvPr/>
      </p:nvGrpSpPr>
      <p:grpSpPr>
        <a:xfrm>
          <a:off x="0" y="0"/>
          <a:ext cx="0" cy="0"/>
          <a:chOff x="0" y="0"/>
          <a:chExt cx="0" cy="0"/>
        </a:xfrm>
      </p:grpSpPr>
      <p:sp>
        <p:nvSpPr>
          <p:cNvPr id="16" name="Google Shape;16;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70" name="Shape 70"/>
        <p:cNvGrpSpPr/>
        <p:nvPr/>
      </p:nvGrpSpPr>
      <p:grpSpPr>
        <a:xfrm>
          <a:off x="0" y="0"/>
          <a:ext cx="0" cy="0"/>
          <a:chOff x="0" y="0"/>
          <a:chExt cx="0" cy="0"/>
        </a:xfrm>
      </p:grpSpPr>
      <p:sp>
        <p:nvSpPr>
          <p:cNvPr id="71" name="Google Shape;71;p6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67"/>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3" name="Google Shape;73;p6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4" name="Google Shape;74;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Κατακόρυφο κείμενο" type="vertTx">
  <p:cSld name="VERTICAL_TEXT">
    <p:spTree>
      <p:nvGrpSpPr>
        <p:cNvPr id="77" name="Shape 77"/>
        <p:cNvGrpSpPr/>
        <p:nvPr/>
      </p:nvGrpSpPr>
      <p:grpSpPr>
        <a:xfrm>
          <a:off x="0" y="0"/>
          <a:ext cx="0" cy="0"/>
          <a:chOff x="0" y="0"/>
          <a:chExt cx="0" cy="0"/>
        </a:xfrm>
      </p:grpSpPr>
      <p:sp>
        <p:nvSpPr>
          <p:cNvPr id="78" name="Google Shape;78;p6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68"/>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ατακόρυφος τίτλος και Κείμενο" type="vertTitleAndTx">
  <p:cSld name="VERTICAL_TITLE_AND_VERTICAL_TEXT">
    <p:spTree>
      <p:nvGrpSpPr>
        <p:cNvPr id="83" name="Shape 83"/>
        <p:cNvGrpSpPr/>
        <p:nvPr/>
      </p:nvGrpSpPr>
      <p:grpSpPr>
        <a:xfrm>
          <a:off x="0" y="0"/>
          <a:ext cx="0" cy="0"/>
          <a:chOff x="0" y="0"/>
          <a:chExt cx="0" cy="0"/>
        </a:xfrm>
      </p:grpSpPr>
      <p:sp>
        <p:nvSpPr>
          <p:cNvPr id="84" name="Google Shape;84;p69"/>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6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 name="Google Shape;8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Αντικείμενο" type="objOnly">
  <p:cSld name="OBJECT_ONLY">
    <p:spTree>
      <p:nvGrpSpPr>
        <p:cNvPr id="19" name="Shape 19"/>
        <p:cNvGrpSpPr/>
        <p:nvPr/>
      </p:nvGrpSpPr>
      <p:grpSpPr>
        <a:xfrm>
          <a:off x="0" y="0"/>
          <a:ext cx="0" cy="0"/>
          <a:chOff x="0" y="0"/>
          <a:chExt cx="0" cy="0"/>
        </a:xfrm>
      </p:grpSpPr>
      <p:sp>
        <p:nvSpPr>
          <p:cNvPr id="20" name="Google Shape;20;p59"/>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 name="Google Shape;21;p59"/>
          <p:cNvSpPr txBox="1"/>
          <p:nvPr>
            <p:ph idx="10" type="dt"/>
          </p:nvPr>
        </p:nvSpPr>
        <p:spPr>
          <a:xfrm>
            <a:off x="457200" y="6245225"/>
            <a:ext cx="2133600" cy="4762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9"/>
          <p:cNvSpPr txBox="1"/>
          <p:nvPr>
            <p:ph idx="11" type="ftr"/>
          </p:nvPr>
        </p:nvSpPr>
        <p:spPr>
          <a:xfrm>
            <a:off x="3124200" y="6245225"/>
            <a:ext cx="2895600" cy="476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9"/>
          <p:cNvSpPr txBox="1"/>
          <p:nvPr>
            <p:ph idx="12" type="sldNum"/>
          </p:nvPr>
        </p:nvSpPr>
        <p:spPr>
          <a:xfrm>
            <a:off x="6553200" y="6245225"/>
            <a:ext cx="2133600" cy="4762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rgbClr val="888888"/>
                </a:solidFill>
                <a:latin typeface="Calibri"/>
                <a:ea typeface="Calibri"/>
                <a:cs typeface="Calibri"/>
                <a:sym typeface="Calibri"/>
              </a:defRPr>
            </a:lvl1pPr>
            <a:lvl2pPr indent="0" lvl="1" marL="0" algn="r">
              <a:spcBef>
                <a:spcPts val="0"/>
              </a:spcBef>
              <a:buNone/>
              <a:defRPr b="0" i="0" sz="1200" u="none" cap="none" strike="noStrike">
                <a:solidFill>
                  <a:srgbClr val="888888"/>
                </a:solidFill>
                <a:latin typeface="Calibri"/>
                <a:ea typeface="Calibri"/>
                <a:cs typeface="Calibri"/>
                <a:sym typeface="Calibri"/>
              </a:defRPr>
            </a:lvl2pPr>
            <a:lvl3pPr indent="0" lvl="2" marL="0" algn="r">
              <a:spcBef>
                <a:spcPts val="0"/>
              </a:spcBef>
              <a:buNone/>
              <a:defRPr b="0" i="0" sz="1200" u="none" cap="none" strike="noStrike">
                <a:solidFill>
                  <a:srgbClr val="888888"/>
                </a:solidFill>
                <a:latin typeface="Calibri"/>
                <a:ea typeface="Calibri"/>
                <a:cs typeface="Calibri"/>
                <a:sym typeface="Calibri"/>
              </a:defRPr>
            </a:lvl3pPr>
            <a:lvl4pPr indent="0" lvl="3" marL="0" algn="r">
              <a:spcBef>
                <a:spcPts val="0"/>
              </a:spcBef>
              <a:buNone/>
              <a:defRPr b="0" i="0" sz="1200" u="none" cap="none" strike="noStrike">
                <a:solidFill>
                  <a:srgbClr val="888888"/>
                </a:solidFill>
                <a:latin typeface="Calibri"/>
                <a:ea typeface="Calibri"/>
                <a:cs typeface="Calibri"/>
                <a:sym typeface="Calibri"/>
              </a:defRPr>
            </a:lvl4pPr>
            <a:lvl5pPr indent="0" lvl="4" marL="0" algn="r">
              <a:spcBef>
                <a:spcPts val="0"/>
              </a:spcBef>
              <a:buNone/>
              <a:defRPr b="0" i="0" sz="1200" u="none" cap="none" strike="noStrike">
                <a:solidFill>
                  <a:srgbClr val="888888"/>
                </a:solidFill>
                <a:latin typeface="Calibri"/>
                <a:ea typeface="Calibri"/>
                <a:cs typeface="Calibri"/>
                <a:sym typeface="Calibri"/>
              </a:defRPr>
            </a:lvl5pPr>
            <a:lvl6pPr indent="0" lvl="5" marL="0" algn="r">
              <a:spcBef>
                <a:spcPts val="0"/>
              </a:spcBef>
              <a:buNone/>
              <a:defRPr b="0" i="0" sz="1200" u="none" cap="none" strike="noStrike">
                <a:solidFill>
                  <a:srgbClr val="888888"/>
                </a:solidFill>
                <a:latin typeface="Calibri"/>
                <a:ea typeface="Calibri"/>
                <a:cs typeface="Calibri"/>
                <a:sym typeface="Calibri"/>
              </a:defRPr>
            </a:lvl6pPr>
            <a:lvl7pPr indent="0" lvl="6" marL="0" algn="r">
              <a:spcBef>
                <a:spcPts val="0"/>
              </a:spcBef>
              <a:buNone/>
              <a:defRPr b="0" i="0" sz="1200" u="none" cap="none" strike="noStrike">
                <a:solidFill>
                  <a:srgbClr val="888888"/>
                </a:solidFill>
                <a:latin typeface="Calibri"/>
                <a:ea typeface="Calibri"/>
                <a:cs typeface="Calibri"/>
                <a:sym typeface="Calibri"/>
              </a:defRPr>
            </a:lvl7pPr>
            <a:lvl8pPr indent="0" lvl="7" marL="0" algn="r">
              <a:spcBef>
                <a:spcPts val="0"/>
              </a:spcBef>
              <a:buNone/>
              <a:defRPr b="0" i="0" sz="1200" u="none" cap="none" strike="noStrike">
                <a:solidFill>
                  <a:srgbClr val="888888"/>
                </a:solidFill>
                <a:latin typeface="Calibri"/>
                <a:ea typeface="Calibri"/>
                <a:cs typeface="Calibri"/>
                <a:sym typeface="Calibri"/>
              </a:defRPr>
            </a:lvl8pPr>
            <a:lvl9pPr indent="0" lvl="8" mar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Αντικείμενο" type="obj">
  <p:cSld name="OBJECT">
    <p:spTree>
      <p:nvGrpSpPr>
        <p:cNvPr id="24" name="Shape 24"/>
        <p:cNvGrpSpPr/>
        <p:nvPr/>
      </p:nvGrpSpPr>
      <p:grpSpPr>
        <a:xfrm>
          <a:off x="0" y="0"/>
          <a:ext cx="0" cy="0"/>
          <a:chOff x="0" y="0"/>
          <a:chExt cx="0" cy="0"/>
        </a:xfrm>
      </p:grpSpPr>
      <p:sp>
        <p:nvSpPr>
          <p:cNvPr id="25" name="Google Shape;25;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 name="Google Shape;27;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type="title">
  <p:cSld name="TITLE">
    <p:spTree>
      <p:nvGrpSpPr>
        <p:cNvPr id="30" name="Shape 30"/>
        <p:cNvGrpSpPr/>
        <p:nvPr/>
      </p:nvGrpSpPr>
      <p:grpSpPr>
        <a:xfrm>
          <a:off x="0" y="0"/>
          <a:ext cx="0" cy="0"/>
          <a:chOff x="0" y="0"/>
          <a:chExt cx="0" cy="0"/>
        </a:xfrm>
      </p:grpSpPr>
      <p:sp>
        <p:nvSpPr>
          <p:cNvPr id="31" name="Google Shape;31;p6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6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3" name="Google Shape;33;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36" name="Shape 36"/>
        <p:cNvGrpSpPr/>
        <p:nvPr/>
      </p:nvGrpSpPr>
      <p:grpSpPr>
        <a:xfrm>
          <a:off x="0" y="0"/>
          <a:ext cx="0" cy="0"/>
          <a:chOff x="0" y="0"/>
          <a:chExt cx="0" cy="0"/>
        </a:xfrm>
      </p:grpSpPr>
      <p:sp>
        <p:nvSpPr>
          <p:cNvPr id="37" name="Google Shape;37;p6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9" name="Google Shape;39;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42" name="Shape 42"/>
        <p:cNvGrpSpPr/>
        <p:nvPr/>
      </p:nvGrpSpPr>
      <p:grpSpPr>
        <a:xfrm>
          <a:off x="0" y="0"/>
          <a:ext cx="0" cy="0"/>
          <a:chOff x="0" y="0"/>
          <a:chExt cx="0" cy="0"/>
        </a:xfrm>
      </p:grpSpPr>
      <p:sp>
        <p:nvSpPr>
          <p:cNvPr id="43" name="Google Shape;43;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5" name="Google Shape;45;p6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 name="Google Shape;46;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Σύγκριση" type="twoTxTwoObj">
  <p:cSld name="TWO_OBJECTS_WITH_TEXT">
    <p:spTree>
      <p:nvGrpSpPr>
        <p:cNvPr id="49" name="Shape 49"/>
        <p:cNvGrpSpPr/>
        <p:nvPr/>
      </p:nvGrpSpPr>
      <p:grpSpPr>
        <a:xfrm>
          <a:off x="0" y="0"/>
          <a:ext cx="0" cy="0"/>
          <a:chOff x="0" y="0"/>
          <a:chExt cx="0" cy="0"/>
        </a:xfrm>
      </p:grpSpPr>
      <p:sp>
        <p:nvSpPr>
          <p:cNvPr id="50" name="Google Shape;5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2" name="Google Shape;52;p6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3" name="Google Shape;53;p6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4" name="Google Shape;54;p6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5" name="Google Shape;55;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58" name="Shape 58"/>
        <p:cNvGrpSpPr/>
        <p:nvPr/>
      </p:nvGrpSpPr>
      <p:grpSpPr>
        <a:xfrm>
          <a:off x="0" y="0"/>
          <a:ext cx="0" cy="0"/>
          <a:chOff x="0" y="0"/>
          <a:chExt cx="0" cy="0"/>
        </a:xfrm>
      </p:grpSpPr>
      <p:sp>
        <p:nvSpPr>
          <p:cNvPr id="59" name="Google Shape;59;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63" name="Shape 63"/>
        <p:cNvGrpSpPr/>
        <p:nvPr/>
      </p:nvGrpSpPr>
      <p:grpSpPr>
        <a:xfrm>
          <a:off x="0" y="0"/>
          <a:ext cx="0" cy="0"/>
          <a:chOff x="0" y="0"/>
          <a:chExt cx="0" cy="0"/>
        </a:xfrm>
      </p:grpSpPr>
      <p:sp>
        <p:nvSpPr>
          <p:cNvPr id="64" name="Google Shape;64;p6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6" name="Google Shape;66;p6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7" name="Google Shape;67;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l-G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488C4"/>
            </a:gs>
            <a:gs pos="52999">
              <a:srgbClr val="D4DEFF"/>
            </a:gs>
            <a:gs pos="83000">
              <a:srgbClr val="D4DEFF"/>
            </a:gs>
            <a:gs pos="100000">
              <a:srgbClr val="96AB94"/>
            </a:gs>
          </a:gsLst>
          <a:lin ang="2700000" scaled="0"/>
        </a:gra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l-G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vmlDrawing" Target="../drawings/vmlDrawing2.vml"/><Relationship Id="rId4" Type="http://schemas.openxmlformats.org/officeDocument/2006/relationships/oleObject" Target="../embeddings/oleObject2.bin"/><Relationship Id="rId5" Type="http://schemas.openxmlformats.org/officeDocument/2006/relationships/oleObject" Target="../embeddings/oleObject2.bin"/><Relationship Id="rId6"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10.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vmlDrawing" Target="../drawings/vmlDrawing3.vml"/><Relationship Id="rId4" Type="http://schemas.openxmlformats.org/officeDocument/2006/relationships/oleObject" Target="../embeddings/oleObject3.bin"/><Relationship Id="rId5" Type="http://schemas.openxmlformats.org/officeDocument/2006/relationships/oleObject" Target="../embeddings/oleObject3.bin"/><Relationship Id="rId6"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9.jpg"/><Relationship Id="rId5" Type="http://schemas.openxmlformats.org/officeDocument/2006/relationships/image" Target="../media/image7.jpg"/><Relationship Id="rId6"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descr="DSCN5785" id="93" name="Google Shape;93;p1"/>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transition spd="slow">
    <p:diamond/>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ΑΡΜΑΤΩΛΟΣ" id="149" name="Google Shape;149;p10"/>
          <p:cNvPicPr preferRelativeResize="0"/>
          <p:nvPr/>
        </p:nvPicPr>
        <p:blipFill rotWithShape="1">
          <a:blip r:embed="rId3">
            <a:alphaModFix/>
          </a:blip>
          <a:srcRect b="0" l="0" r="0" t="0"/>
          <a:stretch/>
        </p:blipFill>
        <p:spPr>
          <a:xfrm>
            <a:off x="971550" y="333375"/>
            <a:ext cx="4002088" cy="6172200"/>
          </a:xfrm>
          <a:prstGeom prst="rect">
            <a:avLst/>
          </a:prstGeom>
          <a:noFill/>
          <a:ln>
            <a:noFill/>
          </a:ln>
        </p:spPr>
      </p:pic>
      <p:sp>
        <p:nvSpPr>
          <p:cNvPr id="150" name="Google Shape;150;p10"/>
          <p:cNvSpPr/>
          <p:nvPr/>
        </p:nvSpPr>
        <p:spPr>
          <a:xfrm>
            <a:off x="5257800" y="1676400"/>
            <a:ext cx="3581400" cy="3886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l-GR" sz="6600">
                <a:solidFill>
                  <a:schemeClr val="accent1"/>
                </a:solidFill>
                <a:latin typeface="Corsiva"/>
                <a:ea typeface="Corsiva"/>
                <a:cs typeface="Corsiva"/>
                <a:sym typeface="Corsiva"/>
              </a:rPr>
              <a:t>Κλέφτες</a:t>
            </a:r>
            <a:endParaRPr/>
          </a:p>
          <a:p>
            <a:pPr indent="0" lvl="0" marL="0" marR="0" rtl="0" algn="l">
              <a:spcBef>
                <a:spcPts val="0"/>
              </a:spcBef>
              <a:spcAft>
                <a:spcPts val="0"/>
              </a:spcAft>
              <a:buNone/>
            </a:pPr>
            <a:r>
              <a:rPr b="1" lang="el-GR" sz="6600">
                <a:solidFill>
                  <a:schemeClr val="accent1"/>
                </a:solidFill>
                <a:latin typeface="Corsiva"/>
                <a:ea typeface="Corsiva"/>
                <a:cs typeface="Corsiva"/>
                <a:sym typeface="Corsiva"/>
              </a:rPr>
              <a:t>Και </a:t>
            </a:r>
            <a:endParaRPr/>
          </a:p>
          <a:p>
            <a:pPr indent="0" lvl="0" marL="0" marR="0" rtl="0" algn="l">
              <a:spcBef>
                <a:spcPts val="0"/>
              </a:spcBef>
              <a:spcAft>
                <a:spcPts val="0"/>
              </a:spcAft>
              <a:buNone/>
            </a:pPr>
            <a:r>
              <a:rPr b="1" lang="el-GR" sz="6600">
                <a:solidFill>
                  <a:schemeClr val="accent1"/>
                </a:solidFill>
                <a:latin typeface="Corsiva"/>
                <a:ea typeface="Corsiva"/>
                <a:cs typeface="Corsiva"/>
                <a:sym typeface="Corsiva"/>
              </a:rPr>
              <a:t>Αρματολοί</a:t>
            </a:r>
            <a:endParaRPr b="1" sz="6600">
              <a:solidFill>
                <a:schemeClr val="accent1"/>
              </a:solidFill>
              <a:latin typeface="Corsiva"/>
              <a:ea typeface="Corsiva"/>
              <a:cs typeface="Corsiva"/>
              <a:sym typeface="Corsi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500"/>
                                        <p:tgtEl>
                                          <p:spTgt spid="149"/>
                                        </p:tgtEl>
                                        <p:attrNameLst>
                                          <p:attrName>ppt_w</p:attrName>
                                        </p:attrNameLst>
                                      </p:cBhvr>
                                      <p:tavLst>
                                        <p:tav fmla="" tm="0">
                                          <p:val>
                                            <p:strVal val="0"/>
                                          </p:val>
                                        </p:tav>
                                        <p:tav fmla="" tm="100000">
                                          <p:val>
                                            <p:strVal val="#ppt_w"/>
                                          </p:val>
                                        </p:tav>
                                      </p:tavLst>
                                    </p:anim>
                                    <p:anim calcmode="lin" valueType="num">
                                      <p:cBhvr additive="base">
                                        <p:cTn dur="500"/>
                                        <p:tgtEl>
                                          <p:spTgt spid="149"/>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500"/>
                                        <p:tgtEl>
                                          <p:spTgt spid="15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http://1.bp.blogspot.com/_UyewMQ8Ab-o/S6tOPlqxIYI/AAAAAAAAENA/LLX5KGdP4GQ/s1600/horos.jpg" id="155" name="Google Shape;155;p11"/>
          <p:cNvPicPr preferRelativeResize="0"/>
          <p:nvPr/>
        </p:nvPicPr>
        <p:blipFill rotWithShape="1">
          <a:blip r:embed="rId3">
            <a:alphaModFix/>
          </a:blip>
          <a:srcRect b="0" l="0" r="0" t="0"/>
          <a:stretch/>
        </p:blipFill>
        <p:spPr>
          <a:xfrm>
            <a:off x="571472" y="0"/>
            <a:ext cx="8151838" cy="69251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http://2.bp.blogspot.com/_UyewMQ8Ab-o/S6tOUU2LuwI/AAAAAAAAENI/MIBCvGrpU9g/s320/scan0018.jpg" id="160" name="Google Shape;160;p12"/>
          <p:cNvPicPr preferRelativeResize="0"/>
          <p:nvPr/>
        </p:nvPicPr>
        <p:blipFill rotWithShape="1">
          <a:blip r:embed="rId3">
            <a:alphaModFix/>
          </a:blip>
          <a:srcRect b="0" l="0" r="0" t="0"/>
          <a:stretch/>
        </p:blipFill>
        <p:spPr>
          <a:xfrm>
            <a:off x="63500" y="-136525"/>
            <a:ext cx="9080500" cy="7065764"/>
          </a:xfrm>
          <a:prstGeom prst="rect">
            <a:avLst/>
          </a:prstGeom>
          <a:noFill/>
          <a:ln>
            <a:noFill/>
          </a:ln>
        </p:spPr>
      </p:pic>
      <p:sp>
        <p:nvSpPr>
          <p:cNvPr id="161" name="Google Shape;161;p12"/>
          <p:cNvSpPr txBox="1"/>
          <p:nvPr/>
        </p:nvSpPr>
        <p:spPr>
          <a:xfrm>
            <a:off x="-571536" y="642918"/>
            <a:ext cx="7572428" cy="6215082"/>
          </a:xfrm>
          <a:prstGeom prst="rect">
            <a:avLst/>
          </a:prstGeom>
          <a:noFill/>
          <a:ln>
            <a:noFill/>
          </a:ln>
        </p:spPr>
        <p:txBody>
          <a:bodyPr anchorCtr="0" anchor="t" bIns="45700" lIns="91425" spcFirstLastPara="1" rIns="91425" wrap="square" tIns="45700">
            <a:normAutofit/>
          </a:bodyPr>
          <a:lstStyle/>
          <a:p>
            <a:pPr indent="-342900" lvl="0" marL="342900" marR="0" rtl="0" algn="ctr">
              <a:lnSpc>
                <a:spcPct val="90000"/>
              </a:lnSpc>
              <a:spcBef>
                <a:spcPts val="0"/>
              </a:spcBef>
              <a:spcAft>
                <a:spcPts val="0"/>
              </a:spcAft>
              <a:buClr>
                <a:schemeClr val="dk1"/>
              </a:buClr>
              <a:buSzPts val="2400"/>
              <a:buFont typeface="Noto Sans Symbols"/>
              <a:buNone/>
            </a:pPr>
            <a:r>
              <a:t/>
            </a:r>
            <a:endParaRPr b="1" i="0" sz="2400" u="none" cap="none" strike="noStrike">
              <a:solidFill>
                <a:srgbClr val="17365D"/>
              </a:solidFill>
              <a:latin typeface="Arial Narrow"/>
              <a:ea typeface="Arial Narrow"/>
              <a:cs typeface="Arial Narrow"/>
              <a:sym typeface="Arial Narrow"/>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Κάμποι, λαγκάδια και βουνά,</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χρυσές κορφές που ο ήλιος σας φιλά,</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τραγουδήστε μαζί μου δυνατά</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Ελλάδα ζεις μόνο με τη λευτεριά.</a:t>
            </a:r>
            <a:endParaRPr/>
          </a:p>
          <a:p>
            <a:pPr indent="-342900" lvl="0" marL="342900" marR="0" rtl="0" algn="ctr">
              <a:lnSpc>
                <a:spcPct val="90000"/>
              </a:lnSpc>
              <a:spcBef>
                <a:spcPts val="400"/>
              </a:spcBef>
              <a:spcAft>
                <a:spcPts val="0"/>
              </a:spcAft>
              <a:buClr>
                <a:schemeClr val="dk1"/>
              </a:buClr>
              <a:buSzPts val="2000"/>
              <a:buFont typeface="Noto Sans Symbols"/>
              <a:buNone/>
            </a:pPr>
            <a:r>
              <a:t/>
            </a:r>
            <a:endParaRPr b="1" i="0" sz="2000" u="none" cap="none" strike="noStrike">
              <a:solidFill>
                <a:srgbClr val="17365D"/>
              </a:solidFill>
              <a:latin typeface="Arial Narrow"/>
              <a:ea typeface="Arial Narrow"/>
              <a:cs typeface="Arial Narrow"/>
              <a:sym typeface="Arial Narrow"/>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Μαύρη σκλαβιά σ’ αυτήν τη γη</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ζωή μισή στο ζυγό της ανάγκης. </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Δεν προσκυνώ κατακτητή,</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δε σκύβω άλλο στους άπιστους,</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        είμαι ΕΛΕΥΘΕΡΟΣ</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Κλέφτης θα γίνω στα βουνά.</a:t>
            </a:r>
            <a:endParaRPr/>
          </a:p>
          <a:p>
            <a:pPr indent="-342900" lvl="0" marL="342900" marR="0" rtl="0" algn="ctr">
              <a:lnSpc>
                <a:spcPct val="90000"/>
              </a:lnSpc>
              <a:spcBef>
                <a:spcPts val="400"/>
              </a:spcBef>
              <a:spcAft>
                <a:spcPts val="0"/>
              </a:spcAft>
              <a:buClr>
                <a:schemeClr val="dk1"/>
              </a:buClr>
              <a:buSzPts val="2000"/>
              <a:buFont typeface="Noto Sans Symbols"/>
              <a:buNone/>
            </a:pPr>
            <a:r>
              <a:t/>
            </a:r>
            <a:endParaRPr b="1" i="0" sz="2000" u="none" cap="none" strike="noStrike">
              <a:solidFill>
                <a:srgbClr val="17365D"/>
              </a:solidFill>
              <a:latin typeface="Arial Narrow"/>
              <a:ea typeface="Arial Narrow"/>
              <a:cs typeface="Arial Narrow"/>
              <a:sym typeface="Arial Narrow"/>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Σέρνω χορό στα κλέφτικα</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αντιλαλούνε τα δάση κι όλη η γη.</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Σκύβω πιάνω το χώμα το φιλώ,</a:t>
            </a:r>
            <a:endParaRPr/>
          </a:p>
          <a:p>
            <a:pPr indent="-342900" lvl="0" marL="342900" marR="0" rtl="0" algn="ctr">
              <a:lnSpc>
                <a:spcPct val="90000"/>
              </a:lnSpc>
              <a:spcBef>
                <a:spcPts val="400"/>
              </a:spcBef>
              <a:spcAft>
                <a:spcPts val="0"/>
              </a:spcAft>
              <a:buClr>
                <a:srgbClr val="17365D"/>
              </a:buClr>
              <a:buSzPts val="2000"/>
              <a:buFont typeface="Noto Sans Symbols"/>
              <a:buNone/>
            </a:pPr>
            <a:r>
              <a:rPr b="1" i="0" lang="el-GR" sz="2000" u="none" cap="none" strike="noStrike">
                <a:solidFill>
                  <a:srgbClr val="17365D"/>
                </a:solidFill>
                <a:latin typeface="Arial Narrow"/>
                <a:ea typeface="Arial Narrow"/>
                <a:cs typeface="Arial Narrow"/>
                <a:sym typeface="Arial Narrow"/>
              </a:rPr>
              <a:t>για σε Πατρίδα πεθαίνω, ξαναζώ.</a:t>
            </a:r>
            <a:endParaRPr/>
          </a:p>
          <a:p>
            <a:pPr indent="-342900" lvl="0" marL="342900" marR="0" rtl="0" algn="l">
              <a:lnSpc>
                <a:spcPct val="90000"/>
              </a:lnSpc>
              <a:spcBef>
                <a:spcPts val="400"/>
              </a:spcBef>
              <a:spcAft>
                <a:spcPts val="0"/>
              </a:spcAft>
              <a:buClr>
                <a:schemeClr val="dk1"/>
              </a:buClr>
              <a:buSzPts val="2000"/>
              <a:buFont typeface="Noto Sans Symbols"/>
              <a:buNone/>
            </a:pPr>
            <a:r>
              <a:t/>
            </a:r>
            <a:endParaRPr b="1" i="0" sz="2000" u="none" cap="none" strike="noStrike">
              <a:solidFill>
                <a:srgbClr val="FFFF00"/>
              </a:solidFill>
              <a:latin typeface="Arial Narrow"/>
              <a:ea typeface="Arial Narrow"/>
              <a:cs typeface="Arial Narrow"/>
              <a:sym typeface="Arial Narrow"/>
            </a:endParaRPr>
          </a:p>
          <a:p>
            <a:pPr indent="-342900" lvl="0" marL="342900" marR="0" rtl="0" algn="l">
              <a:lnSpc>
                <a:spcPct val="90000"/>
              </a:lnSpc>
              <a:spcBef>
                <a:spcPts val="480"/>
              </a:spcBef>
              <a:spcAft>
                <a:spcPts val="0"/>
              </a:spcAft>
              <a:buClr>
                <a:schemeClr val="dk1"/>
              </a:buClr>
              <a:buSzPts val="2400"/>
              <a:buFont typeface="Noto Sans Symbols"/>
              <a:buNone/>
            </a:pPr>
            <a:r>
              <a:t/>
            </a:r>
            <a:endParaRPr b="0" i="0" sz="2400" u="none" cap="none" strike="noStrike">
              <a:solidFill>
                <a:schemeClr val="dk1"/>
              </a:solidFill>
              <a:latin typeface="Arial Narrow"/>
              <a:ea typeface="Arial Narrow"/>
              <a:cs typeface="Arial Narrow"/>
              <a:sym typeface="Arial Narr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3"/>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E:\Γιορτή 25ης\κρυφο σχολειο.jpg" id="167" name="Google Shape;167;p13"/>
          <p:cNvPicPr preferRelativeResize="0"/>
          <p:nvPr/>
        </p:nvPicPr>
        <p:blipFill rotWithShape="1">
          <a:blip r:embed="rId3">
            <a:alphaModFix/>
          </a:blip>
          <a:srcRect b="0" l="0" r="0" t="0"/>
          <a:stretch/>
        </p:blipFill>
        <p:spPr>
          <a:xfrm>
            <a:off x="-285784" y="0"/>
            <a:ext cx="9429784" cy="7072338"/>
          </a:xfrm>
          <a:prstGeom prst="rect">
            <a:avLst/>
          </a:prstGeom>
          <a:noFill/>
          <a:ln>
            <a:noFill/>
          </a:ln>
        </p:spPr>
      </p:pic>
      <p:sp>
        <p:nvSpPr>
          <p:cNvPr id="168" name="Google Shape;168;p13"/>
          <p:cNvSpPr/>
          <p:nvPr/>
        </p:nvSpPr>
        <p:spPr>
          <a:xfrm>
            <a:off x="468313" y="260350"/>
            <a:ext cx="6408737" cy="504825"/>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Black"/>
              </a:rPr>
              <a:t>Μη σκιάζεστε στα σκότη,</a:t>
            </a:r>
          </a:p>
        </p:txBody>
      </p:sp>
      <p:sp>
        <p:nvSpPr>
          <p:cNvPr id="169" name="Google Shape;169;p13"/>
          <p:cNvSpPr/>
          <p:nvPr/>
        </p:nvSpPr>
        <p:spPr>
          <a:xfrm>
            <a:off x="3276600" y="908050"/>
            <a:ext cx="2376488" cy="504825"/>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Black"/>
              </a:rPr>
              <a:t>η λευτεριά</a:t>
            </a:r>
          </a:p>
        </p:txBody>
      </p:sp>
      <p:sp>
        <p:nvSpPr>
          <p:cNvPr id="170" name="Google Shape;170;p13"/>
          <p:cNvSpPr/>
          <p:nvPr/>
        </p:nvSpPr>
        <p:spPr>
          <a:xfrm>
            <a:off x="395288" y="5429264"/>
            <a:ext cx="8245475" cy="4318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Black"/>
              </a:rPr>
              <a:t>σαν της αυγής το φεγγοβόλο αστέρι</a:t>
            </a:r>
          </a:p>
        </p:txBody>
      </p:sp>
      <p:sp>
        <p:nvSpPr>
          <p:cNvPr id="171" name="Google Shape;171;p13"/>
          <p:cNvSpPr/>
          <p:nvPr/>
        </p:nvSpPr>
        <p:spPr>
          <a:xfrm>
            <a:off x="468313" y="6092825"/>
            <a:ext cx="8064500" cy="4318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Black"/>
              </a:rPr>
              <a:t>της νύχτας το ξημέρωμα θα φέρει</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par>
                                <p:cTn fill="hold" nodeType="with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4"/>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http://www.egolpion.com/img/grigorios3.jpg" id="177" name="Google Shape;177;p14"/>
          <p:cNvPicPr preferRelativeResize="0"/>
          <p:nvPr/>
        </p:nvPicPr>
        <p:blipFill rotWithShape="1">
          <a:blip r:embed="rId3">
            <a:alphaModFix/>
          </a:blip>
          <a:srcRect b="0" l="0" r="0" t="0"/>
          <a:stretch/>
        </p:blipFill>
        <p:spPr>
          <a:xfrm>
            <a:off x="428596" y="285728"/>
            <a:ext cx="8286808" cy="59293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http://kraji.eu/PICTURES/jugovzhodna/brezice_z_okolico/brezice/staro_mestno_jedro/grad_brezice/posavski_muzej/IMG_8754_grad_brezice_posavski_muzej_biblija_jurija_dalmatina_iz_leta_1584_big.jpg" id="182" name="Google Shape;182;p15"/>
          <p:cNvPicPr preferRelativeResize="0"/>
          <p:nvPr/>
        </p:nvPicPr>
        <p:blipFill rotWithShape="1">
          <a:blip r:embed="rId3">
            <a:alphaModFix/>
          </a:blip>
          <a:srcRect b="0" l="0" r="0" t="0"/>
          <a:stretch/>
        </p:blipFill>
        <p:spPr>
          <a:xfrm>
            <a:off x="63500" y="6351"/>
            <a:ext cx="9123351" cy="685167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http://vatopaidi.files.wordpress.com/2010/02/5mart_3.jpg" id="187" name="Google Shape;187;p16"/>
          <p:cNvPicPr preferRelativeResize="0"/>
          <p:nvPr/>
        </p:nvPicPr>
        <p:blipFill rotWithShape="1">
          <a:blip r:embed="rId3">
            <a:alphaModFix/>
          </a:blip>
          <a:srcRect b="0" l="0" r="0" t="0"/>
          <a:stretch/>
        </p:blipFill>
        <p:spPr>
          <a:xfrm>
            <a:off x="1920888" y="56884"/>
            <a:ext cx="5365756" cy="687257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7"/>
          <p:cNvSpPr/>
          <p:nvPr/>
        </p:nvSpPr>
        <p:spPr>
          <a:xfrm>
            <a:off x="5072066" y="2214554"/>
            <a:ext cx="3857620" cy="1428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1" lang="el-GR" sz="3800">
                <a:solidFill>
                  <a:srgbClr val="17365D"/>
                </a:solidFill>
                <a:latin typeface="Corsiva"/>
                <a:ea typeface="Corsiva"/>
                <a:cs typeface="Corsiva"/>
                <a:sym typeface="Corsiva"/>
              </a:rPr>
              <a:t>Ο Μητροπολίτης</a:t>
            </a:r>
            <a:endParaRPr/>
          </a:p>
          <a:p>
            <a:pPr indent="0" lvl="0" marL="0" marR="0" rtl="0" algn="l">
              <a:spcBef>
                <a:spcPts val="0"/>
              </a:spcBef>
              <a:spcAft>
                <a:spcPts val="0"/>
              </a:spcAft>
              <a:buNone/>
            </a:pPr>
            <a:r>
              <a:rPr b="1" i="1" lang="el-GR" sz="3800">
                <a:solidFill>
                  <a:srgbClr val="17365D"/>
                </a:solidFill>
                <a:latin typeface="Corsiva"/>
                <a:ea typeface="Corsiva"/>
                <a:cs typeface="Corsiva"/>
                <a:sym typeface="Corsiva"/>
              </a:rPr>
              <a:t>Παλαιών Πατρών </a:t>
            </a:r>
            <a:endParaRPr/>
          </a:p>
          <a:p>
            <a:pPr indent="0" lvl="0" marL="0" marR="0" rtl="0" algn="l">
              <a:spcBef>
                <a:spcPts val="0"/>
              </a:spcBef>
              <a:spcAft>
                <a:spcPts val="0"/>
              </a:spcAft>
              <a:buNone/>
            </a:pPr>
            <a:r>
              <a:rPr b="1" i="1" lang="el-GR" sz="3800">
                <a:solidFill>
                  <a:srgbClr val="17365D"/>
                </a:solidFill>
                <a:latin typeface="Corsiva"/>
                <a:ea typeface="Corsiva"/>
                <a:cs typeface="Corsiva"/>
                <a:sym typeface="Corsiva"/>
              </a:rPr>
              <a:t>Γερμανός </a:t>
            </a:r>
            <a:endParaRPr b="1" i="1" sz="3800">
              <a:solidFill>
                <a:srgbClr val="17365D"/>
              </a:solidFill>
              <a:latin typeface="Corsiva"/>
              <a:ea typeface="Corsiva"/>
              <a:cs typeface="Corsiva"/>
              <a:sym typeface="Corsiva"/>
            </a:endParaRPr>
          </a:p>
        </p:txBody>
      </p:sp>
      <p:graphicFrame>
        <p:nvGraphicFramePr>
          <p:cNvPr id="193" name="Google Shape;193;p17"/>
          <p:cNvGraphicFramePr/>
          <p:nvPr/>
        </p:nvGraphicFramePr>
        <p:xfrm>
          <a:off x="214282" y="214289"/>
          <a:ext cx="4714908" cy="6650907"/>
        </p:xfrm>
        <a:graphic>
          <a:graphicData uri="http://schemas.openxmlformats.org/presentationml/2006/ole">
            <mc:AlternateContent>
              <mc:Choice Requires="v">
                <p:oleObj r:id="rId4" imgH="6650907" imgW="4714908" progId="" spid="_x0000_s1">
                  <p:embed/>
                </p:oleObj>
              </mc:Choice>
              <mc:Fallback>
                <p:oleObj r:id="rId5" imgH="6650907" imgW="4714908" progId="">
                  <p:embed/>
                  <p:pic>
                    <p:nvPicPr>
                      <p:cNvPr id="193" name="Google Shape;193;p17"/>
                      <p:cNvPicPr preferRelativeResize="0"/>
                      <p:nvPr/>
                    </p:nvPicPr>
                    <p:blipFill rotWithShape="1">
                      <a:blip r:embed="rId6">
                        <a:alphaModFix/>
                      </a:blip>
                      <a:srcRect b="0" l="0" r="0" t="0"/>
                      <a:stretch/>
                    </p:blipFill>
                    <p:spPr>
                      <a:xfrm>
                        <a:off x="214282" y="214289"/>
                        <a:ext cx="4714908" cy="6650907"/>
                      </a:xfrm>
                      <a:prstGeom prst="rect">
                        <a:avLst/>
                      </a:prstGeom>
                      <a:noFill/>
                      <a:ln>
                        <a:noFill/>
                      </a:ln>
                    </p:spPr>
                  </p:pic>
                </p:oleObj>
              </mc:Fallback>
            </mc:AlternateContent>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descr="DSCF5352" id="198" name="Google Shape;198;p18"/>
          <p:cNvPicPr preferRelativeResize="0"/>
          <p:nvPr>
            <p:ph idx="1" type="body"/>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C:\Documents and Settings\user\Επιφάνεια εργασίας\Gyzis_006_(Ηistoria)[1].jpeg" id="203" name="Google Shape;203;p19"/>
          <p:cNvPicPr preferRelativeResize="0"/>
          <p:nvPr/>
        </p:nvPicPr>
        <p:blipFill rotWithShape="1">
          <a:blip r:embed="rId3">
            <a:alphaModFix/>
          </a:blip>
          <a:srcRect b="0" l="0" r="0" t="0"/>
          <a:stretch/>
        </p:blipFill>
        <p:spPr>
          <a:xfrm>
            <a:off x="1000125" y="-142875"/>
            <a:ext cx="7143750" cy="7143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DSCF5400" id="98" name="Google Shape;98;p2"/>
          <p:cNvPicPr preferRelativeResize="0"/>
          <p:nvPr>
            <p:ph idx="1" type="body"/>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209" name="Google Shape;209;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D:\25 ΜΑΡΤΙΟΥ\Π.Π.Γερμανός.jpg" id="210" name="Google Shape;210;p20"/>
          <p:cNvPicPr preferRelativeResize="0"/>
          <p:nvPr/>
        </p:nvPicPr>
        <p:blipFill rotWithShape="1">
          <a:blip r:embed="rId3">
            <a:alphaModFix/>
          </a:blip>
          <a:srcRect b="0" l="0" r="0" t="0"/>
          <a:stretch/>
        </p:blipFill>
        <p:spPr>
          <a:xfrm>
            <a:off x="2133600" y="-47625"/>
            <a:ext cx="4876800" cy="6953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1"/>
          <p:cNvSpPr/>
          <p:nvPr/>
        </p:nvSpPr>
        <p:spPr>
          <a:xfrm>
            <a:off x="5072066" y="2214554"/>
            <a:ext cx="3857620" cy="142876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1" lang="el-GR" sz="3800">
                <a:solidFill>
                  <a:srgbClr val="17365D"/>
                </a:solidFill>
                <a:latin typeface="Corsiva"/>
                <a:ea typeface="Corsiva"/>
                <a:cs typeface="Corsiva"/>
                <a:sym typeface="Corsiva"/>
              </a:rPr>
              <a:t>Ο Μητροπολίτης</a:t>
            </a:r>
            <a:endParaRPr/>
          </a:p>
          <a:p>
            <a:pPr indent="0" lvl="0" marL="0" marR="0" rtl="0" algn="l">
              <a:spcBef>
                <a:spcPts val="0"/>
              </a:spcBef>
              <a:spcAft>
                <a:spcPts val="0"/>
              </a:spcAft>
              <a:buNone/>
            </a:pPr>
            <a:r>
              <a:rPr b="1" i="1" lang="el-GR" sz="3800">
                <a:solidFill>
                  <a:srgbClr val="17365D"/>
                </a:solidFill>
                <a:latin typeface="Corsiva"/>
                <a:ea typeface="Corsiva"/>
                <a:cs typeface="Corsiva"/>
                <a:sym typeface="Corsiva"/>
              </a:rPr>
              <a:t>Παλαιών Πατρών </a:t>
            </a:r>
            <a:endParaRPr/>
          </a:p>
          <a:p>
            <a:pPr indent="0" lvl="0" marL="0" marR="0" rtl="0" algn="l">
              <a:spcBef>
                <a:spcPts val="0"/>
              </a:spcBef>
              <a:spcAft>
                <a:spcPts val="0"/>
              </a:spcAft>
              <a:buNone/>
            </a:pPr>
            <a:r>
              <a:rPr b="1" i="1" lang="el-GR" sz="3800">
                <a:solidFill>
                  <a:srgbClr val="17365D"/>
                </a:solidFill>
                <a:latin typeface="Corsiva"/>
                <a:ea typeface="Corsiva"/>
                <a:cs typeface="Corsiva"/>
                <a:sym typeface="Corsiva"/>
              </a:rPr>
              <a:t>Γερμανός </a:t>
            </a:r>
            <a:endParaRPr b="1" i="1" sz="3800">
              <a:solidFill>
                <a:srgbClr val="17365D"/>
              </a:solidFill>
              <a:latin typeface="Corsiva"/>
              <a:ea typeface="Corsiva"/>
              <a:cs typeface="Corsiva"/>
              <a:sym typeface="Corsiva"/>
            </a:endParaRPr>
          </a:p>
        </p:txBody>
      </p:sp>
      <p:graphicFrame>
        <p:nvGraphicFramePr>
          <p:cNvPr id="216" name="Google Shape;216;p21"/>
          <p:cNvGraphicFramePr/>
          <p:nvPr/>
        </p:nvGraphicFramePr>
        <p:xfrm>
          <a:off x="214282" y="214289"/>
          <a:ext cx="4714908" cy="6650907"/>
        </p:xfrm>
        <a:graphic>
          <a:graphicData uri="http://schemas.openxmlformats.org/presentationml/2006/ole">
            <mc:AlternateContent>
              <mc:Choice Requires="v">
                <p:oleObj r:id="rId4" imgH="6650907" imgW="4714908" progId="" spid="_x0000_s1">
                  <p:embed/>
                </p:oleObj>
              </mc:Choice>
              <mc:Fallback>
                <p:oleObj r:id="rId5" imgH="6650907" imgW="4714908" progId="">
                  <p:embed/>
                  <p:pic>
                    <p:nvPicPr>
                      <p:cNvPr id="216" name="Google Shape;216;p21"/>
                      <p:cNvPicPr preferRelativeResize="0"/>
                      <p:nvPr/>
                    </p:nvPicPr>
                    <p:blipFill rotWithShape="1">
                      <a:blip r:embed="rId6">
                        <a:alphaModFix/>
                      </a:blip>
                      <a:srcRect b="0" l="0" r="0" t="0"/>
                      <a:stretch/>
                    </p:blipFill>
                    <p:spPr>
                      <a:xfrm>
                        <a:off x="214282" y="214289"/>
                        <a:ext cx="4714908" cy="6650907"/>
                      </a:xfrm>
                      <a:prstGeom prst="rect">
                        <a:avLst/>
                      </a:prstGeom>
                      <a:noFill/>
                      <a:ln>
                        <a:noFill/>
                      </a:ln>
                    </p:spPr>
                  </p:pic>
                </p:oleObj>
              </mc:Fallback>
            </mc:AlternateContent>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F:\bbcebfceba.jpg" id="221" name="Google Shape;221;p22"/>
          <p:cNvPicPr preferRelativeResize="0"/>
          <p:nvPr>
            <p:ph idx="1" type="body"/>
          </p:nvPr>
        </p:nvPicPr>
        <p:blipFill rotWithShape="1">
          <a:blip r:embed="rId3">
            <a:alphaModFix/>
          </a:blip>
          <a:srcRect b="0" l="0" r="0" t="0"/>
          <a:stretch/>
        </p:blipFill>
        <p:spPr>
          <a:xfrm>
            <a:off x="1643041" y="0"/>
            <a:ext cx="5375691" cy="688088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F:\_2_~1.JPG" id="226" name="Google Shape;226;p23"/>
          <p:cNvPicPr preferRelativeResize="0"/>
          <p:nvPr>
            <p:ph idx="1" type="body"/>
          </p:nvPr>
        </p:nvPicPr>
        <p:blipFill rotWithShape="1">
          <a:blip r:embed="rId3">
            <a:alphaModFix/>
          </a:blip>
          <a:srcRect b="0" l="0" r="0" t="0"/>
          <a:stretch/>
        </p:blipFill>
        <p:spPr>
          <a:xfrm>
            <a:off x="214282" y="500042"/>
            <a:ext cx="4304916" cy="5500726"/>
          </a:xfrm>
          <a:prstGeom prst="rect">
            <a:avLst/>
          </a:prstGeom>
          <a:noFill/>
          <a:ln>
            <a:noFill/>
          </a:ln>
        </p:spPr>
      </p:pic>
      <p:sp>
        <p:nvSpPr>
          <p:cNvPr id="227" name="Google Shape;227;p23"/>
          <p:cNvSpPr txBox="1"/>
          <p:nvPr/>
        </p:nvSpPr>
        <p:spPr>
          <a:xfrm>
            <a:off x="4500562" y="357166"/>
            <a:ext cx="4429124" cy="632480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l-GR" sz="3000">
                <a:solidFill>
                  <a:schemeClr val="dk1"/>
                </a:solidFill>
                <a:latin typeface="Calibri"/>
                <a:ea typeface="Calibri"/>
                <a:cs typeface="Calibri"/>
                <a:sym typeface="Calibri"/>
              </a:rPr>
              <a:t>Εις τα 1821 θάλασσα και στεριά Ελληνική, έγιναν θερμοπύλες, όθεν εξη-γείται, πως λαοί, και οι πλέον ευαίσθητοι άνδρες του αιώνος, έδειξαν τόση συμπάθεια δια τον αγώνα.                         TEΡΤΣΕΤΗΣ    </a:t>
            </a:r>
            <a:endParaRPr b="1" sz="30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233" name="Google Shape;233;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http://4.bp.blogspot.com/_DiWC9IHjtF8/SgykHS2sflI/AAAAAAAACRY/1KK2iC6xj2c/s320/ByronMessolonghi.jpg" id="234" name="Google Shape;234;p24"/>
          <p:cNvPicPr preferRelativeResize="0"/>
          <p:nvPr/>
        </p:nvPicPr>
        <p:blipFill rotWithShape="1">
          <a:blip r:embed="rId3">
            <a:alphaModFix/>
          </a:blip>
          <a:srcRect b="0" l="0" r="0" t="0"/>
          <a:stretch/>
        </p:blipFill>
        <p:spPr>
          <a:xfrm>
            <a:off x="785786" y="928670"/>
            <a:ext cx="7215238" cy="48251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5"/>
          <p:cNvSpPr txBox="1"/>
          <p:nvPr>
            <p:ph idx="1" type="body"/>
          </p:nvPr>
        </p:nvSpPr>
        <p:spPr>
          <a:xfrm>
            <a:off x="4500562" y="4500570"/>
            <a:ext cx="4357718" cy="1857388"/>
          </a:xfrm>
          <a:prstGeom prst="rect">
            <a:avLst/>
          </a:prstGeom>
          <a:noFill/>
          <a:ln>
            <a:noFill/>
          </a:ln>
        </p:spPr>
        <p:txBody>
          <a:bodyPr anchorCtr="0" anchor="t" bIns="45700" lIns="91425" spcFirstLastPara="1" rIns="91425" wrap="square" tIns="45700">
            <a:normAutofit/>
          </a:bodyPr>
          <a:lstStyle/>
          <a:p>
            <a:pPr indent="-342900" lvl="0" marL="342900" rtl="0" algn="l">
              <a:lnSpc>
                <a:spcPct val="80000"/>
              </a:lnSpc>
              <a:spcBef>
                <a:spcPts val="0"/>
              </a:spcBef>
              <a:spcAft>
                <a:spcPts val="0"/>
              </a:spcAft>
              <a:buClr>
                <a:srgbClr val="FF0000"/>
              </a:buClr>
              <a:buSzPts val="2000"/>
              <a:buNone/>
            </a:pPr>
            <a:r>
              <a:rPr b="1" lang="el-GR" sz="2000">
                <a:solidFill>
                  <a:srgbClr val="FF0000"/>
                </a:solidFill>
              </a:rPr>
              <a:t>   «Ψυχή και Χριστός σας χρειάζονται, αυτά τα δύο δε μπορεί κανείς να σας τα πάρει εκτός κι αν τα δώσετε μόνοι σας».</a:t>
            </a:r>
            <a:endParaRPr/>
          </a:p>
          <a:p>
            <a:pPr indent="-342900" lvl="0" marL="342900" rtl="0" algn="l">
              <a:lnSpc>
                <a:spcPct val="80000"/>
              </a:lnSpc>
              <a:spcBef>
                <a:spcPts val="400"/>
              </a:spcBef>
              <a:spcAft>
                <a:spcPts val="0"/>
              </a:spcAft>
              <a:buClr>
                <a:srgbClr val="FF0000"/>
              </a:buClr>
              <a:buSzPts val="2000"/>
              <a:buNone/>
            </a:pPr>
            <a:r>
              <a:rPr b="1" lang="el-GR" sz="2000">
                <a:solidFill>
                  <a:srgbClr val="FF0000"/>
                </a:solidFill>
              </a:rPr>
              <a:t>					        </a:t>
            </a:r>
            <a:r>
              <a:rPr b="1" i="1" lang="el-GR" sz="2000">
                <a:solidFill>
                  <a:srgbClr val="FF0000"/>
                </a:solidFill>
              </a:rPr>
              <a:t>Άγιος Κοσμάς</a:t>
            </a:r>
            <a:endParaRPr/>
          </a:p>
          <a:p>
            <a:pPr indent="-342900" lvl="0" marL="342900" rtl="0" algn="l">
              <a:lnSpc>
                <a:spcPct val="80000"/>
              </a:lnSpc>
              <a:spcBef>
                <a:spcPts val="400"/>
              </a:spcBef>
              <a:spcAft>
                <a:spcPts val="0"/>
              </a:spcAft>
              <a:buClr>
                <a:schemeClr val="dk1"/>
              </a:buClr>
              <a:buSzPts val="2000"/>
              <a:buNone/>
            </a:pPr>
            <a:r>
              <a:t/>
            </a:r>
            <a:endParaRPr i="1" sz="2000"/>
          </a:p>
          <a:p>
            <a:pPr indent="-342900" lvl="0" marL="342900" rtl="0" algn="l">
              <a:lnSpc>
                <a:spcPct val="80000"/>
              </a:lnSpc>
              <a:spcBef>
                <a:spcPts val="400"/>
              </a:spcBef>
              <a:spcAft>
                <a:spcPts val="0"/>
              </a:spcAft>
              <a:buClr>
                <a:schemeClr val="dk1"/>
              </a:buClr>
              <a:buSzPts val="2000"/>
              <a:buNone/>
            </a:pPr>
            <a:r>
              <a:t/>
            </a:r>
            <a:endParaRPr i="1" sz="2000"/>
          </a:p>
          <a:p>
            <a:pPr indent="-342900" lvl="0" marL="342900" rtl="0" algn="l">
              <a:lnSpc>
                <a:spcPct val="80000"/>
              </a:lnSpc>
              <a:spcBef>
                <a:spcPts val="400"/>
              </a:spcBef>
              <a:spcAft>
                <a:spcPts val="0"/>
              </a:spcAft>
              <a:buClr>
                <a:schemeClr val="dk1"/>
              </a:buClr>
              <a:buSzPts val="2000"/>
              <a:buNone/>
            </a:pPr>
            <a:r>
              <a:t/>
            </a:r>
            <a:endParaRPr i="1" sz="2000"/>
          </a:p>
          <a:p>
            <a:pPr indent="-342900" lvl="0" marL="342900" rtl="0" algn="l">
              <a:lnSpc>
                <a:spcPct val="80000"/>
              </a:lnSpc>
              <a:spcBef>
                <a:spcPts val="400"/>
              </a:spcBef>
              <a:spcAft>
                <a:spcPts val="0"/>
              </a:spcAft>
              <a:buClr>
                <a:schemeClr val="dk1"/>
              </a:buClr>
              <a:buSzPts val="2000"/>
              <a:buNone/>
            </a:pPr>
            <a:r>
              <a:t/>
            </a:r>
            <a:endParaRPr i="1" sz="2000"/>
          </a:p>
          <a:p>
            <a:pPr indent="-342900" lvl="0" marL="342900" rtl="0" algn="l">
              <a:lnSpc>
                <a:spcPct val="80000"/>
              </a:lnSpc>
              <a:spcBef>
                <a:spcPts val="400"/>
              </a:spcBef>
              <a:spcAft>
                <a:spcPts val="0"/>
              </a:spcAft>
              <a:buClr>
                <a:schemeClr val="dk1"/>
              </a:buClr>
              <a:buSzPts val="2000"/>
              <a:buNone/>
            </a:pPr>
            <a:r>
              <a:t/>
            </a:r>
            <a:endParaRPr i="1" sz="2000"/>
          </a:p>
          <a:p>
            <a:pPr indent="-342900" lvl="0" marL="342900" rtl="0" algn="l">
              <a:lnSpc>
                <a:spcPct val="80000"/>
              </a:lnSpc>
              <a:spcBef>
                <a:spcPts val="400"/>
              </a:spcBef>
              <a:spcAft>
                <a:spcPts val="0"/>
              </a:spcAft>
              <a:buClr>
                <a:schemeClr val="dk1"/>
              </a:buClr>
              <a:buSzPts val="2000"/>
              <a:buNone/>
            </a:pPr>
            <a:r>
              <a:t/>
            </a:r>
            <a:endParaRPr sz="2000"/>
          </a:p>
          <a:p>
            <a:pPr indent="-215900" lvl="0" marL="342900" rtl="0" algn="l">
              <a:lnSpc>
                <a:spcPct val="80000"/>
              </a:lnSpc>
              <a:spcBef>
                <a:spcPts val="400"/>
              </a:spcBef>
              <a:spcAft>
                <a:spcPts val="0"/>
              </a:spcAft>
              <a:buClr>
                <a:schemeClr val="dk1"/>
              </a:buClr>
              <a:buSzPts val="2000"/>
              <a:buNone/>
            </a:pPr>
            <a:r>
              <a:t/>
            </a:r>
            <a:endParaRPr sz="2000"/>
          </a:p>
        </p:txBody>
      </p:sp>
      <p:pic>
        <p:nvPicPr>
          <p:cNvPr descr="C:\Documents and Settings\user\Τα έγγραφά μου\Οι εικόνες μου\kosmas_o_aitwlos.jpg" id="240" name="Google Shape;240;p25"/>
          <p:cNvPicPr preferRelativeResize="0"/>
          <p:nvPr/>
        </p:nvPicPr>
        <p:blipFill rotWithShape="1">
          <a:blip r:embed="rId3">
            <a:alphaModFix/>
          </a:blip>
          <a:srcRect b="0" l="0" r="0" t="0"/>
          <a:stretch/>
        </p:blipFill>
        <p:spPr>
          <a:xfrm>
            <a:off x="214282" y="285728"/>
            <a:ext cx="4141171" cy="5715040"/>
          </a:xfrm>
          <a:prstGeom prst="rect">
            <a:avLst/>
          </a:prstGeom>
          <a:noFill/>
          <a:ln>
            <a:noFill/>
          </a:ln>
        </p:spPr>
      </p:pic>
      <p:sp>
        <p:nvSpPr>
          <p:cNvPr id="241" name="Google Shape;241;p25"/>
          <p:cNvSpPr txBox="1"/>
          <p:nvPr/>
        </p:nvSpPr>
        <p:spPr>
          <a:xfrm>
            <a:off x="4429124" y="214290"/>
            <a:ext cx="4500562" cy="4168782"/>
          </a:xfrm>
          <a:prstGeom prst="rect">
            <a:avLst/>
          </a:prstGeom>
          <a:noFill/>
          <a:ln>
            <a:noFill/>
          </a:ln>
        </p:spPr>
        <p:txBody>
          <a:bodyPr anchorCtr="0" anchor="t" bIns="45700" lIns="91425" spcFirstLastPara="1" rIns="91425" wrap="square" tIns="45700">
            <a:normAutofit/>
          </a:bodyPr>
          <a:lstStyle/>
          <a:p>
            <a:pPr indent="-342900" lvl="0" marL="342900" marR="0" rtl="0" algn="just">
              <a:lnSpc>
                <a:spcPct val="80000"/>
              </a:lnSpc>
              <a:spcBef>
                <a:spcPts val="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Να σπουδάζετε κι εσείς, αδελφοί, μου,</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να μανθάνετε γράμματα όσον ημπορείτε.</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Κι αν δεν εμάθετε οι πατέρες, να σπου-</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δάζετε τα παιδιά σας να μανθάνουν τα</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ελληνικά, διότι και η Εκκλησία μας </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είναι εις την ελληνικήν. Κι αν δεν σπου-</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δάσεις τα ελληνικά, αδελφέ, μου, δεν </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ημπορείς να καταλάβεις εκείνα που</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ομολογεί η Εκκλησία μας. Καλύτερον,</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αδελφέ μου, να έχεις ελληνικόν</a:t>
            </a:r>
            <a:endParaRPr b="1" i="0" sz="1850" u="none" cap="none" strike="noStrike">
              <a:solidFill>
                <a:srgbClr val="000099"/>
              </a:solidFill>
              <a:latin typeface="Arial Narrow"/>
              <a:ea typeface="Arial Narrow"/>
              <a:cs typeface="Arial Narrow"/>
              <a:sym typeface="Arial Narrow"/>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σχολείον εις την χώραν σου παρά να</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έχεις βρύσες και ποτάμια. Και ωσάν</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μάθεις το παιδί σου γράμματα, τότε</a:t>
            </a:r>
            <a:endParaRPr/>
          </a:p>
          <a:p>
            <a:pPr indent="-342900" lvl="0" marL="342900" marR="0" rtl="0" algn="just">
              <a:lnSpc>
                <a:spcPct val="80000"/>
              </a:lnSpc>
              <a:spcBef>
                <a:spcPts val="370"/>
              </a:spcBef>
              <a:spcAft>
                <a:spcPts val="0"/>
              </a:spcAft>
              <a:buClr>
                <a:srgbClr val="000099"/>
              </a:buClr>
              <a:buSzPts val="1850"/>
              <a:buFont typeface="Noto Sans Symbols"/>
              <a:buNone/>
            </a:pPr>
            <a:r>
              <a:rPr b="1" i="0" lang="el-GR" sz="1850" u="none" cap="none" strike="noStrike">
                <a:solidFill>
                  <a:srgbClr val="000099"/>
                </a:solidFill>
                <a:latin typeface="Arial Narrow"/>
                <a:ea typeface="Arial Narrow"/>
                <a:cs typeface="Arial Narrow"/>
                <a:sym typeface="Arial Narrow"/>
              </a:rPr>
              <a:t>λέγεται Άνθρωπος.</a:t>
            </a:r>
            <a:endParaRPr b="1" i="0" sz="1850" u="none" cap="none" strike="noStrike">
              <a:solidFill>
                <a:srgbClr val="000099"/>
              </a:solidFill>
              <a:latin typeface="Arial Narrow"/>
              <a:ea typeface="Arial Narrow"/>
              <a:cs typeface="Arial Narrow"/>
              <a:sym typeface="Arial Narr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1">
                                            <p:txEl>
                                              <p:pRg end="0" st="0"/>
                                            </p:txEl>
                                          </p:spTgt>
                                        </p:tgtEl>
                                        <p:attrNameLst>
                                          <p:attrName>style.visibility</p:attrName>
                                        </p:attrNameLst>
                                      </p:cBhvr>
                                      <p:to>
                                        <p:strVal val="visible"/>
                                      </p:to>
                                    </p:set>
                                    <p:animEffect filter="fade" transition="in">
                                      <p:cBhvr>
                                        <p:cTn dur="2000"/>
                                        <p:tgtEl>
                                          <p:spTgt spid="24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1" st="1"/>
                                            </p:txEl>
                                          </p:spTgt>
                                        </p:tgtEl>
                                        <p:attrNameLst>
                                          <p:attrName>style.visibility</p:attrName>
                                        </p:attrNameLst>
                                      </p:cBhvr>
                                      <p:to>
                                        <p:strVal val="visible"/>
                                      </p:to>
                                    </p:set>
                                    <p:animEffect filter="fade" transition="in">
                                      <p:cBhvr>
                                        <p:cTn dur="2000"/>
                                        <p:tgtEl>
                                          <p:spTgt spid="241">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2" st="2"/>
                                            </p:txEl>
                                          </p:spTgt>
                                        </p:tgtEl>
                                        <p:attrNameLst>
                                          <p:attrName>style.visibility</p:attrName>
                                        </p:attrNameLst>
                                      </p:cBhvr>
                                      <p:to>
                                        <p:strVal val="visible"/>
                                      </p:to>
                                    </p:set>
                                    <p:animEffect filter="fade" transition="in">
                                      <p:cBhvr>
                                        <p:cTn dur="2000"/>
                                        <p:tgtEl>
                                          <p:spTgt spid="241">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3" st="3"/>
                                            </p:txEl>
                                          </p:spTgt>
                                        </p:tgtEl>
                                        <p:attrNameLst>
                                          <p:attrName>style.visibility</p:attrName>
                                        </p:attrNameLst>
                                      </p:cBhvr>
                                      <p:to>
                                        <p:strVal val="visible"/>
                                      </p:to>
                                    </p:set>
                                    <p:animEffect filter="fade" transition="in">
                                      <p:cBhvr>
                                        <p:cTn dur="2000"/>
                                        <p:tgtEl>
                                          <p:spTgt spid="241">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4" st="4"/>
                                            </p:txEl>
                                          </p:spTgt>
                                        </p:tgtEl>
                                        <p:attrNameLst>
                                          <p:attrName>style.visibility</p:attrName>
                                        </p:attrNameLst>
                                      </p:cBhvr>
                                      <p:to>
                                        <p:strVal val="visible"/>
                                      </p:to>
                                    </p:set>
                                    <p:animEffect filter="fade" transition="in">
                                      <p:cBhvr>
                                        <p:cTn dur="2000"/>
                                        <p:tgtEl>
                                          <p:spTgt spid="241">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5" st="5"/>
                                            </p:txEl>
                                          </p:spTgt>
                                        </p:tgtEl>
                                        <p:attrNameLst>
                                          <p:attrName>style.visibility</p:attrName>
                                        </p:attrNameLst>
                                      </p:cBhvr>
                                      <p:to>
                                        <p:strVal val="visible"/>
                                      </p:to>
                                    </p:set>
                                    <p:animEffect filter="fade" transition="in">
                                      <p:cBhvr>
                                        <p:cTn dur="2000"/>
                                        <p:tgtEl>
                                          <p:spTgt spid="241">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6" st="6"/>
                                            </p:txEl>
                                          </p:spTgt>
                                        </p:tgtEl>
                                        <p:attrNameLst>
                                          <p:attrName>style.visibility</p:attrName>
                                        </p:attrNameLst>
                                      </p:cBhvr>
                                      <p:to>
                                        <p:strVal val="visible"/>
                                      </p:to>
                                    </p:set>
                                    <p:animEffect filter="fade" transition="in">
                                      <p:cBhvr>
                                        <p:cTn dur="2000"/>
                                        <p:tgtEl>
                                          <p:spTgt spid="241">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7" st="7"/>
                                            </p:txEl>
                                          </p:spTgt>
                                        </p:tgtEl>
                                        <p:attrNameLst>
                                          <p:attrName>style.visibility</p:attrName>
                                        </p:attrNameLst>
                                      </p:cBhvr>
                                      <p:to>
                                        <p:strVal val="visible"/>
                                      </p:to>
                                    </p:set>
                                    <p:animEffect filter="fade" transition="in">
                                      <p:cBhvr>
                                        <p:cTn dur="2000"/>
                                        <p:tgtEl>
                                          <p:spTgt spid="241">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8" st="8"/>
                                            </p:txEl>
                                          </p:spTgt>
                                        </p:tgtEl>
                                        <p:attrNameLst>
                                          <p:attrName>style.visibility</p:attrName>
                                        </p:attrNameLst>
                                      </p:cBhvr>
                                      <p:to>
                                        <p:strVal val="visible"/>
                                      </p:to>
                                    </p:set>
                                    <p:animEffect filter="fade" transition="in">
                                      <p:cBhvr>
                                        <p:cTn dur="2000"/>
                                        <p:tgtEl>
                                          <p:spTgt spid="241">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9" st="9"/>
                                            </p:txEl>
                                          </p:spTgt>
                                        </p:tgtEl>
                                        <p:attrNameLst>
                                          <p:attrName>style.visibility</p:attrName>
                                        </p:attrNameLst>
                                      </p:cBhvr>
                                      <p:to>
                                        <p:strVal val="visible"/>
                                      </p:to>
                                    </p:set>
                                    <p:animEffect filter="fade" transition="in">
                                      <p:cBhvr>
                                        <p:cTn dur="2000"/>
                                        <p:tgtEl>
                                          <p:spTgt spid="241">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10" st="10"/>
                                            </p:txEl>
                                          </p:spTgt>
                                        </p:tgtEl>
                                        <p:attrNameLst>
                                          <p:attrName>style.visibility</p:attrName>
                                        </p:attrNameLst>
                                      </p:cBhvr>
                                      <p:to>
                                        <p:strVal val="visible"/>
                                      </p:to>
                                    </p:set>
                                    <p:animEffect filter="fade" transition="in">
                                      <p:cBhvr>
                                        <p:cTn dur="2000"/>
                                        <p:tgtEl>
                                          <p:spTgt spid="241">
                                            <p:txEl>
                                              <p:pRg end="10" st="1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11" st="11"/>
                                            </p:txEl>
                                          </p:spTgt>
                                        </p:tgtEl>
                                        <p:attrNameLst>
                                          <p:attrName>style.visibility</p:attrName>
                                        </p:attrNameLst>
                                      </p:cBhvr>
                                      <p:to>
                                        <p:strVal val="visible"/>
                                      </p:to>
                                    </p:set>
                                    <p:animEffect filter="fade" transition="in">
                                      <p:cBhvr>
                                        <p:cTn dur="2000"/>
                                        <p:tgtEl>
                                          <p:spTgt spid="241">
                                            <p:txEl>
                                              <p:pRg end="11" st="11"/>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12" st="12"/>
                                            </p:txEl>
                                          </p:spTgt>
                                        </p:tgtEl>
                                        <p:attrNameLst>
                                          <p:attrName>style.visibility</p:attrName>
                                        </p:attrNameLst>
                                      </p:cBhvr>
                                      <p:to>
                                        <p:strVal val="visible"/>
                                      </p:to>
                                    </p:set>
                                    <p:animEffect filter="fade" transition="in">
                                      <p:cBhvr>
                                        <p:cTn dur="2000"/>
                                        <p:tgtEl>
                                          <p:spTgt spid="241">
                                            <p:txEl>
                                              <p:pRg end="12" st="12"/>
                                            </p:txEl>
                                          </p:spTgt>
                                        </p:tgtEl>
                                      </p:cBhvr>
                                    </p:animEffect>
                                  </p:childTnLst>
                                </p:cTn>
                              </p:par>
                              <p:par>
                                <p:cTn fill="hold" nodeType="withEffect" presetClass="entr" presetID="10" presetSubtype="0">
                                  <p:stCondLst>
                                    <p:cond delay="0"/>
                                  </p:stCondLst>
                                  <p:childTnLst>
                                    <p:set>
                                      <p:cBhvr>
                                        <p:cTn dur="1" fill="hold">
                                          <p:stCondLst>
                                            <p:cond delay="0"/>
                                          </p:stCondLst>
                                        </p:cTn>
                                        <p:tgtEl>
                                          <p:spTgt spid="241">
                                            <p:txEl>
                                              <p:pRg end="13" st="13"/>
                                            </p:txEl>
                                          </p:spTgt>
                                        </p:tgtEl>
                                        <p:attrNameLst>
                                          <p:attrName>style.visibility</p:attrName>
                                        </p:attrNameLst>
                                      </p:cBhvr>
                                      <p:to>
                                        <p:strVal val="visible"/>
                                      </p:to>
                                    </p:set>
                                    <p:animEffect filter="fade" transition="in">
                                      <p:cBhvr>
                                        <p:cTn dur="2000"/>
                                        <p:tgtEl>
                                          <p:spTgt spid="241">
                                            <p:txEl>
                                              <p:pRg end="13" st="1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6"/>
          <p:cNvSpPr txBox="1"/>
          <p:nvPr>
            <p:ph idx="1" type="body"/>
          </p:nvPr>
        </p:nvSpPr>
        <p:spPr>
          <a:xfrm>
            <a:off x="4929190" y="428604"/>
            <a:ext cx="4000528" cy="5500726"/>
          </a:xfrm>
          <a:prstGeom prst="rect">
            <a:avLst/>
          </a:prstGeom>
          <a:noFill/>
          <a:ln>
            <a:noFill/>
          </a:ln>
        </p:spPr>
        <p:txBody>
          <a:bodyPr anchorCtr="0" anchor="t" bIns="45700" lIns="91425" spcFirstLastPara="1" rIns="91425" wrap="square" tIns="45700">
            <a:normAutofit/>
          </a:bodyPr>
          <a:lstStyle/>
          <a:p>
            <a:pPr indent="-342900" lvl="0" marL="342900" rtl="0" algn="l">
              <a:lnSpc>
                <a:spcPct val="150000"/>
              </a:lnSpc>
              <a:spcBef>
                <a:spcPts val="0"/>
              </a:spcBef>
              <a:spcAft>
                <a:spcPts val="0"/>
              </a:spcAft>
              <a:buClr>
                <a:schemeClr val="dk1"/>
              </a:buClr>
              <a:buSzPts val="3200"/>
              <a:buNone/>
            </a:pPr>
            <a:r>
              <a:rPr lang="el-GR"/>
              <a:t>«Πατούν χωριά, καίνε σπίτια, σκλαβώνουν…» </a:t>
            </a:r>
            <a:endParaRPr/>
          </a:p>
          <a:p>
            <a:pPr indent="-342900" lvl="0" marL="342900" rtl="0" algn="l">
              <a:lnSpc>
                <a:spcPct val="150000"/>
              </a:lnSpc>
              <a:spcBef>
                <a:spcPts val="640"/>
              </a:spcBef>
              <a:spcAft>
                <a:spcPts val="0"/>
              </a:spcAft>
              <a:buClr>
                <a:schemeClr val="dk1"/>
              </a:buClr>
              <a:buSzPts val="3200"/>
              <a:buNone/>
            </a:pPr>
            <a:r>
              <a:rPr lang="el-GR"/>
              <a:t>					</a:t>
            </a:r>
            <a:r>
              <a:rPr i="1" lang="el-GR"/>
              <a:t>Φιλιππίδης 1791</a:t>
            </a:r>
            <a:endParaRPr/>
          </a:p>
          <a:p>
            <a:pPr indent="-342900" lvl="0" marL="342900" rtl="0" algn="l">
              <a:spcBef>
                <a:spcPts val="640"/>
              </a:spcBef>
              <a:spcAft>
                <a:spcPts val="0"/>
              </a:spcAft>
              <a:buClr>
                <a:schemeClr val="dk1"/>
              </a:buClr>
              <a:buSzPts val="3200"/>
              <a:buNone/>
            </a:pPr>
            <a:r>
              <a:t/>
            </a:r>
            <a:endParaRPr/>
          </a:p>
        </p:txBody>
      </p:sp>
      <p:pic>
        <p:nvPicPr>
          <p:cNvPr descr="D:\Επανάσταση 1821\e192.jpg" id="247" name="Google Shape;247;p26"/>
          <p:cNvPicPr preferRelativeResize="0"/>
          <p:nvPr/>
        </p:nvPicPr>
        <p:blipFill rotWithShape="1">
          <a:blip r:embed="rId3">
            <a:alphaModFix/>
          </a:blip>
          <a:srcRect b="0" l="21875" r="21874" t="0"/>
          <a:stretch/>
        </p:blipFill>
        <p:spPr>
          <a:xfrm>
            <a:off x="428596" y="357166"/>
            <a:ext cx="4286280" cy="5715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7"/>
          <p:cNvSpPr txBox="1"/>
          <p:nvPr>
            <p:ph idx="1" type="body"/>
          </p:nvPr>
        </p:nvSpPr>
        <p:spPr>
          <a:xfrm>
            <a:off x="4929190" y="571480"/>
            <a:ext cx="4071966" cy="5143536"/>
          </a:xfrm>
          <a:prstGeom prst="rect">
            <a:avLst/>
          </a:prstGeom>
          <a:noFill/>
          <a:ln>
            <a:noFill/>
          </a:ln>
        </p:spPr>
        <p:txBody>
          <a:bodyPr anchorCtr="0" anchor="t" bIns="45700" lIns="91425" spcFirstLastPara="1" rIns="91425" wrap="square" tIns="45700">
            <a:normAutofit/>
          </a:bodyPr>
          <a:lstStyle/>
          <a:p>
            <a:pPr indent="-342900" lvl="0" marL="342900" rtl="0" algn="l">
              <a:lnSpc>
                <a:spcPct val="140000"/>
              </a:lnSpc>
              <a:spcBef>
                <a:spcPts val="0"/>
              </a:spcBef>
              <a:spcAft>
                <a:spcPts val="0"/>
              </a:spcAft>
              <a:buClr>
                <a:schemeClr val="dk1"/>
              </a:buClr>
              <a:buSzPts val="3200"/>
              <a:buNone/>
            </a:pPr>
            <a:r>
              <a:rPr lang="el-GR"/>
              <a:t>«Αν είναι απόφαση της θείας βουλής να πεθάνω, ας γίνω θυσία για την πίστη και την πατρίδα». </a:t>
            </a:r>
            <a:endParaRPr/>
          </a:p>
          <a:p>
            <a:pPr indent="-342900" lvl="0" marL="342900" rtl="0" algn="l">
              <a:lnSpc>
                <a:spcPct val="140000"/>
              </a:lnSpc>
              <a:spcBef>
                <a:spcPts val="640"/>
              </a:spcBef>
              <a:spcAft>
                <a:spcPts val="0"/>
              </a:spcAft>
              <a:buClr>
                <a:schemeClr val="dk1"/>
              </a:buClr>
              <a:buSzPts val="3200"/>
              <a:buNone/>
            </a:pPr>
            <a:r>
              <a:rPr i="1" lang="el-GR"/>
              <a:t>							Γρηγόριος Ε’</a:t>
            </a:r>
            <a:endParaRPr/>
          </a:p>
          <a:p>
            <a:pPr indent="-342900" lvl="0" marL="342900" rtl="0" algn="l">
              <a:lnSpc>
                <a:spcPct val="90000"/>
              </a:lnSpc>
              <a:spcBef>
                <a:spcPts val="640"/>
              </a:spcBef>
              <a:spcAft>
                <a:spcPts val="0"/>
              </a:spcAft>
              <a:buClr>
                <a:schemeClr val="dk1"/>
              </a:buClr>
              <a:buSzPts val="3200"/>
              <a:buNone/>
            </a:pPr>
            <a:r>
              <a:t/>
            </a:r>
            <a:endParaRPr/>
          </a:p>
        </p:txBody>
      </p:sp>
      <p:pic>
        <p:nvPicPr>
          <p:cNvPr descr="EKONA1" id="253" name="Google Shape;253;p27"/>
          <p:cNvPicPr preferRelativeResize="0"/>
          <p:nvPr/>
        </p:nvPicPr>
        <p:blipFill rotWithShape="1">
          <a:blip r:embed="rId3">
            <a:alphaModFix/>
          </a:blip>
          <a:srcRect b="0" l="1273" r="0" t="2499"/>
          <a:stretch/>
        </p:blipFill>
        <p:spPr>
          <a:xfrm>
            <a:off x="0" y="0"/>
            <a:ext cx="4786314" cy="6858000"/>
          </a:xfrm>
          <a:prstGeom prst="rect">
            <a:avLst/>
          </a:prstGeom>
          <a:noFill/>
          <a:ln cap="sq" cmpd="thickThin" w="12700">
            <a:solidFill>
              <a:srgbClr val="000000"/>
            </a:solidFill>
            <a:prstDash val="solid"/>
            <a:miter lim="800000"/>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8"/>
          <p:cNvSpPr txBox="1"/>
          <p:nvPr>
            <p:ph idx="1" type="body"/>
          </p:nvPr>
        </p:nvSpPr>
        <p:spPr>
          <a:xfrm>
            <a:off x="357158" y="2000240"/>
            <a:ext cx="8229600" cy="3054353"/>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rgbClr val="002060"/>
              </a:buClr>
              <a:buSzPts val="3200"/>
              <a:buNone/>
            </a:pPr>
            <a:r>
              <a:rPr lang="el-GR">
                <a:solidFill>
                  <a:srgbClr val="002060"/>
                </a:solidFill>
              </a:rPr>
              <a:t>«Υιέ μου, μη λησμονήσης  ποτέ, ότι οι Έλληνες μόνον εις εαυτούς πρέπει να στηρίζονται, όπως  γίνωσιν Ελεύθεροι»!</a:t>
            </a:r>
            <a:endParaRPr/>
          </a:p>
          <a:p>
            <a:pPr indent="-342900" lvl="0" marL="342900" rtl="0" algn="just">
              <a:spcBef>
                <a:spcPts val="640"/>
              </a:spcBef>
              <a:spcAft>
                <a:spcPts val="0"/>
              </a:spcAft>
              <a:buClr>
                <a:srgbClr val="002060"/>
              </a:buClr>
              <a:buSzPts val="3200"/>
              <a:buNone/>
            </a:pPr>
            <a:r>
              <a:rPr i="1" lang="el-GR">
                <a:solidFill>
                  <a:srgbClr val="002060"/>
                </a:solidFill>
              </a:rPr>
              <a:t>					Κωνσταντίνος Υψηλάντης</a:t>
            </a:r>
            <a:endParaRPr>
              <a:solidFill>
                <a:srgbClr val="002060"/>
              </a:solidFill>
            </a:endParaRPr>
          </a:p>
          <a:p>
            <a:pPr indent="-139700" lvl="0" marL="342900" rtl="0" algn="l">
              <a:spcBef>
                <a:spcPts val="640"/>
              </a:spcBef>
              <a:spcAft>
                <a:spcPts val="0"/>
              </a:spcAft>
              <a:buClr>
                <a:schemeClr val="dk1"/>
              </a:buClr>
              <a:buSzPts val="32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9"/>
          <p:cNvSpPr txBox="1"/>
          <p:nvPr>
            <p:ph idx="1" type="body"/>
          </p:nvPr>
        </p:nvSpPr>
        <p:spPr>
          <a:xfrm>
            <a:off x="500034" y="4000504"/>
            <a:ext cx="8229600" cy="2571768"/>
          </a:xfrm>
          <a:prstGeom prst="rect">
            <a:avLst/>
          </a:prstGeom>
          <a:noFill/>
          <a:ln>
            <a:noFill/>
          </a:ln>
        </p:spPr>
        <p:txBody>
          <a:bodyPr anchorCtr="0" anchor="t" bIns="45700" lIns="91425" spcFirstLastPara="1" rIns="91425" wrap="square" tIns="45700">
            <a:normAutofit/>
          </a:bodyPr>
          <a:lstStyle/>
          <a:p>
            <a:pPr indent="-342900" lvl="0" marL="342900" rtl="0" algn="l">
              <a:lnSpc>
                <a:spcPct val="150000"/>
              </a:lnSpc>
              <a:spcBef>
                <a:spcPts val="0"/>
              </a:spcBef>
              <a:spcAft>
                <a:spcPts val="0"/>
              </a:spcAft>
              <a:buClr>
                <a:schemeClr val="dk1"/>
              </a:buClr>
              <a:buSzPts val="3200"/>
              <a:buNone/>
            </a:pPr>
            <a:r>
              <a:rPr lang="el-GR"/>
              <a:t>«Κι αν είναι να πεθάνουμε για την Ελλάδα, θεία είναι η δάφνη! Μια φορά κανείς πεθαίνει».</a:t>
            </a:r>
            <a:endParaRPr/>
          </a:p>
          <a:p>
            <a:pPr indent="-342900" lvl="0" marL="342900" rtl="0" algn="l">
              <a:lnSpc>
                <a:spcPct val="150000"/>
              </a:lnSpc>
              <a:spcBef>
                <a:spcPts val="640"/>
              </a:spcBef>
              <a:spcAft>
                <a:spcPts val="0"/>
              </a:spcAft>
              <a:buClr>
                <a:schemeClr val="dk1"/>
              </a:buClr>
              <a:buSzPts val="3200"/>
              <a:buNone/>
            </a:pPr>
            <a:r>
              <a:rPr i="1" lang="el-GR"/>
              <a:t>						Φρ. Μιστράλ</a:t>
            </a:r>
            <a:endParaRPr/>
          </a:p>
          <a:p>
            <a:pPr indent="-139700" lvl="0" marL="342900" rtl="0" algn="l">
              <a:spcBef>
                <a:spcPts val="640"/>
              </a:spcBef>
              <a:spcAft>
                <a:spcPts val="0"/>
              </a:spcAft>
              <a:buClr>
                <a:schemeClr val="dk1"/>
              </a:buClr>
              <a:buSzPts val="3200"/>
              <a:buNone/>
            </a:pPr>
            <a:r>
              <a:t/>
            </a:r>
            <a:endParaRPr/>
          </a:p>
        </p:txBody>
      </p:sp>
      <p:pic>
        <p:nvPicPr>
          <p:cNvPr descr="http://users.sch.gr/kassetas/zzzzTREES5_files/image031.jpg" id="264" name="Google Shape;264;p29"/>
          <p:cNvPicPr preferRelativeResize="0"/>
          <p:nvPr/>
        </p:nvPicPr>
        <p:blipFill rotWithShape="1">
          <a:blip r:embed="rId3">
            <a:alphaModFix/>
          </a:blip>
          <a:srcRect b="0" l="0" r="0" t="0"/>
          <a:stretch/>
        </p:blipFill>
        <p:spPr>
          <a:xfrm>
            <a:off x="2786050" y="428604"/>
            <a:ext cx="3714776" cy="37147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descr="ΕΥΑΓ1" id="103" name="Google Shape;103;p3"/>
          <p:cNvPicPr preferRelativeResize="0"/>
          <p:nvPr/>
        </p:nvPicPr>
        <p:blipFill rotWithShape="1">
          <a:blip r:embed="rId3">
            <a:alphaModFix/>
          </a:blip>
          <a:srcRect b="0" l="0" r="0" t="0"/>
          <a:stretch/>
        </p:blipFill>
        <p:spPr>
          <a:xfrm>
            <a:off x="1619250" y="0"/>
            <a:ext cx="5905500" cy="6858000"/>
          </a:xfrm>
          <a:prstGeom prst="rect">
            <a:avLst/>
          </a:prstGeom>
          <a:gradFill>
            <a:gsLst>
              <a:gs pos="0">
                <a:srgbClr val="993300"/>
              </a:gs>
              <a:gs pos="50000">
                <a:srgbClr val="FFFF66"/>
              </a:gs>
              <a:gs pos="100000">
                <a:srgbClr val="993300"/>
              </a:gs>
            </a:gsLst>
            <a:lin ang="18900000" scaled="0"/>
          </a:gradFill>
          <a:ln>
            <a:noFill/>
          </a:ln>
        </p:spPr>
      </p:pic>
    </p:spTree>
  </p:cSld>
  <p:clrMapOvr>
    <a:masterClrMapping/>
  </p:clrMapOvr>
  <p:transition spd="slow">
    <p:comb dir="ver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Υποβρύχιου Παπανικολής" id="269" name="Google Shape;269;p30"/>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descr="Εικόνα1" id="270" name="Google Shape;270;p30"/>
          <p:cNvSpPr/>
          <p:nvPr/>
        </p:nvSpPr>
        <p:spPr>
          <a:xfrm>
            <a:off x="4643438" y="0"/>
            <a:ext cx="4289425" cy="6048375"/>
          </a:xfrm>
          <a:prstGeom prst="ellipse">
            <a:avLst/>
          </a:prstGeom>
          <a:blipFill rotWithShape="1">
            <a:blip r:embed="rId4">
              <a:alphaModFix/>
            </a:blip>
            <a:stretch>
              <a:fillRect b="0" l="0" r="0" t="0"/>
            </a:stretch>
          </a:blip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30"/>
          <p:cNvSpPr txBox="1"/>
          <p:nvPr/>
        </p:nvSpPr>
        <p:spPr>
          <a:xfrm>
            <a:off x="0" y="5072074"/>
            <a:ext cx="5832475" cy="137477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None/>
            </a:pPr>
            <a:r>
              <a:rPr b="1" lang="el-GR" sz="2800">
                <a:solidFill>
                  <a:srgbClr val="00007E"/>
                </a:solidFill>
                <a:latin typeface="Calibri"/>
                <a:ea typeface="Calibri"/>
                <a:cs typeface="Calibri"/>
                <a:sym typeface="Calibri"/>
              </a:rPr>
              <a:t>Πάνω απ’ όλα ανήκω στην πατρίδα μου,  στην Ελλάδα</a:t>
            </a:r>
            <a:endParaRPr/>
          </a:p>
        </p:txBody>
      </p:sp>
      <p:sp>
        <p:nvSpPr>
          <p:cNvPr id="272" name="Google Shape;272;p30"/>
          <p:cNvSpPr txBox="1"/>
          <p:nvPr/>
        </p:nvSpPr>
        <p:spPr>
          <a:xfrm>
            <a:off x="5643570" y="6126143"/>
            <a:ext cx="2571768" cy="73185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None/>
            </a:pPr>
            <a:r>
              <a:rPr b="1" lang="el-GR" sz="2800">
                <a:solidFill>
                  <a:srgbClr val="00007E"/>
                </a:solidFill>
                <a:latin typeface="Calibri"/>
                <a:ea typeface="Calibri"/>
                <a:cs typeface="Calibri"/>
                <a:sym typeface="Calibri"/>
              </a:rPr>
              <a:t>Καποδίστριας</a:t>
            </a:r>
            <a:endParaRPr b="1" sz="2800">
              <a:solidFill>
                <a:srgbClr val="00007E"/>
              </a:solidFill>
              <a:latin typeface="Calibri"/>
              <a:ea typeface="Calibri"/>
              <a:cs typeface="Calibri"/>
              <a:sym typeface="Calibri"/>
            </a:endParaRPr>
          </a:p>
        </p:txBody>
      </p:sp>
    </p:spTree>
  </p:cSld>
  <p:clrMapOvr>
    <a:masterClrMapping/>
  </p:clrMapOvr>
  <p:transition spd="med">
    <p:push/>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1"/>
          <p:cNvSpPr txBox="1"/>
          <p:nvPr>
            <p:ph idx="1" type="body"/>
          </p:nvPr>
        </p:nvSpPr>
        <p:spPr>
          <a:xfrm>
            <a:off x="457200" y="500042"/>
            <a:ext cx="8472518" cy="5626121"/>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None/>
            </a:pPr>
            <a:r>
              <a:rPr lang="el-GR"/>
              <a:t>«…Επιθυμούμε και παρακαλούμε αυτούς (τους μεταγενεστέρους) την Ελλάδα που με τέτοιες θυσίες και δάκρυα αναστήθηκε, να την υψώσουν στην πρώτη της λαμπρότητα και ευδαιμονία, με τη σοφία, την ευνομία και την ανδρεία. Τότε οι ψυχές μας θα αγάλλονται, διότι δεν αγωνίσθηκαν μάταια και διότι άφησαν γνήσιους απογόνους».</a:t>
            </a:r>
            <a:endParaRPr/>
          </a:p>
          <a:p>
            <a:pPr indent="-342900" lvl="0" marL="342900" rtl="0" algn="l">
              <a:spcBef>
                <a:spcPts val="640"/>
              </a:spcBef>
              <a:spcAft>
                <a:spcPts val="0"/>
              </a:spcAft>
              <a:buClr>
                <a:schemeClr val="dk1"/>
              </a:buClr>
              <a:buSzPts val="3200"/>
              <a:buNone/>
            </a:pPr>
            <a:r>
              <a:rPr i="1" lang="el-GR"/>
              <a:t>				Χριστόφορος Περραιβός</a:t>
            </a:r>
            <a:endParaRPr/>
          </a:p>
          <a:p>
            <a:pPr indent="-342900" lvl="0" marL="342900" rtl="0" algn="l">
              <a:spcBef>
                <a:spcPts val="640"/>
              </a:spcBef>
              <a:spcAft>
                <a:spcPts val="0"/>
              </a:spcAft>
              <a:buClr>
                <a:schemeClr val="dk1"/>
              </a:buClr>
              <a:buSzPts val="3200"/>
              <a:buNone/>
            </a:pPr>
            <a:r>
              <a:rPr lang="el-GR"/>
              <a:t>				(συνεργάτης του Ρήγα Φεραίου)</a:t>
            </a:r>
            <a:endParaRPr/>
          </a:p>
          <a:p>
            <a:pPr indent="-139700" lvl="0" marL="342900" rtl="0" algn="l">
              <a:spcBef>
                <a:spcPts val="640"/>
              </a:spcBef>
              <a:spcAft>
                <a:spcPts val="0"/>
              </a:spcAft>
              <a:buClr>
                <a:schemeClr val="dk1"/>
              </a:buClr>
              <a:buSzPts val="32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descr="xds" id="282" name="Google Shape;282;p32"/>
          <p:cNvPicPr preferRelativeResize="0"/>
          <p:nvPr/>
        </p:nvPicPr>
        <p:blipFill rotWithShape="1">
          <a:blip r:embed="rId3">
            <a:alphaModFix/>
          </a:blip>
          <a:srcRect b="0" l="0" r="0" t="0"/>
          <a:stretch/>
        </p:blipFill>
        <p:spPr>
          <a:xfrm>
            <a:off x="2500298" y="0"/>
            <a:ext cx="4211638"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ds" id="287" name="Google Shape;287;p33"/>
          <p:cNvPicPr preferRelativeResize="0"/>
          <p:nvPr>
            <p:ph idx="1" type="body"/>
          </p:nvPr>
        </p:nvPicPr>
        <p:blipFill rotWithShape="1">
          <a:blip r:embed="rId3">
            <a:alphaModFix/>
          </a:blip>
          <a:srcRect b="0" l="0" r="0" t="0"/>
          <a:stretch/>
        </p:blipFill>
        <p:spPr>
          <a:xfrm>
            <a:off x="785786" y="178970"/>
            <a:ext cx="7500990" cy="65235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Σούλι" id="292" name="Google Shape;292;p34"/>
          <p:cNvPicPr preferRelativeResize="0"/>
          <p:nvPr/>
        </p:nvPicPr>
        <p:blipFill rotWithShape="1">
          <a:blip r:embed="rId3">
            <a:alphaModFix/>
          </a:blip>
          <a:srcRect b="0" l="0" r="0" t="0"/>
          <a:stretch/>
        </p:blipFill>
        <p:spPr>
          <a:xfrm>
            <a:off x="149374" y="571480"/>
            <a:ext cx="8813849" cy="52149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5"/>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E:\Γιορτή 25ης\χορος Ζαλογγου 2.jpg" id="298" name="Google Shape;298;p35"/>
          <p:cNvPicPr preferRelativeResize="0"/>
          <p:nvPr/>
        </p:nvPicPr>
        <p:blipFill rotWithShape="1">
          <a:blip r:embed="rId3">
            <a:alphaModFix/>
          </a:blip>
          <a:srcRect b="0" l="0" r="0" t="0"/>
          <a:stretch/>
        </p:blipFill>
        <p:spPr>
          <a:xfrm>
            <a:off x="1" y="-162854"/>
            <a:ext cx="9237964" cy="7020854"/>
          </a:xfrm>
          <a:prstGeom prst="rect">
            <a:avLst/>
          </a:prstGeom>
          <a:noFill/>
          <a:ln>
            <a:noFill/>
          </a:ln>
        </p:spPr>
      </p:pic>
      <p:sp>
        <p:nvSpPr>
          <p:cNvPr id="299" name="Google Shape;299;p35"/>
          <p:cNvSpPr/>
          <p:nvPr/>
        </p:nvSpPr>
        <p:spPr>
          <a:xfrm>
            <a:off x="3857620" y="6211669"/>
            <a:ext cx="5058757" cy="646331"/>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3600" cap="none">
                <a:solidFill>
                  <a:srgbClr val="0F243E"/>
                </a:solidFill>
                <a:latin typeface="Calibri"/>
                <a:ea typeface="Calibri"/>
                <a:cs typeface="Calibri"/>
                <a:sym typeface="Calibri"/>
              </a:rPr>
              <a:t>«Ο Χορός του Ζαλόγγου»</a:t>
            </a:r>
            <a:endParaRPr b="1" sz="3600" cap="none">
              <a:solidFill>
                <a:srgbClr val="0F243E"/>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6"/>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E:\Γιορτή 25ης\παιδομάζωμα.jpg" id="305" name="Google Shape;305;p36"/>
          <p:cNvPicPr preferRelativeResize="0"/>
          <p:nvPr/>
        </p:nvPicPr>
        <p:blipFill rotWithShape="1">
          <a:blip r:embed="rId3">
            <a:alphaModFix/>
          </a:blip>
          <a:srcRect b="0" l="0" r="0" t="0"/>
          <a:stretch/>
        </p:blipFill>
        <p:spPr>
          <a:xfrm>
            <a:off x="285720" y="-71462"/>
            <a:ext cx="8858280" cy="6935461"/>
          </a:xfrm>
          <a:prstGeom prst="rect">
            <a:avLst/>
          </a:prstGeom>
          <a:noFill/>
          <a:ln>
            <a:noFill/>
          </a:ln>
        </p:spPr>
      </p:pic>
      <p:sp>
        <p:nvSpPr>
          <p:cNvPr id="306" name="Google Shape;306;p36"/>
          <p:cNvSpPr/>
          <p:nvPr/>
        </p:nvSpPr>
        <p:spPr>
          <a:xfrm>
            <a:off x="5500661" y="6150114"/>
            <a:ext cx="3643339" cy="707886"/>
          </a:xfrm>
          <a:prstGeom prst="rect">
            <a:avLst/>
          </a:prstGeom>
          <a:solidFill>
            <a:srgbClr val="B7CCE4"/>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4000" cap="none">
                <a:solidFill>
                  <a:srgbClr val="C00000"/>
                </a:solidFill>
                <a:latin typeface="Calibri"/>
                <a:ea typeface="Calibri"/>
                <a:cs typeface="Calibri"/>
                <a:sym typeface="Calibri"/>
              </a:rPr>
              <a:t>Παιδομάζωμα</a:t>
            </a:r>
            <a:endParaRPr b="1" sz="4000" cap="none">
              <a:solidFill>
                <a:srgbClr val="C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7"/>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E:\Γιορτή 25ης\Μαχη Αλαμανας.jpg" id="312" name="Google Shape;312;p37"/>
          <p:cNvPicPr preferRelativeResize="0"/>
          <p:nvPr/>
        </p:nvPicPr>
        <p:blipFill rotWithShape="1">
          <a:blip r:embed="rId3">
            <a:alphaModFix/>
          </a:blip>
          <a:srcRect b="0" l="0" r="0" t="0"/>
          <a:stretch/>
        </p:blipFill>
        <p:spPr>
          <a:xfrm>
            <a:off x="-281872" y="0"/>
            <a:ext cx="9767454"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descr="M90" id="317" name="Google Shape;317;p38"/>
          <p:cNvPicPr preferRelativeResize="0"/>
          <p:nvPr/>
        </p:nvPicPr>
        <p:blipFill rotWithShape="1">
          <a:blip r:embed="rId3">
            <a:alphaModFix/>
          </a:blip>
          <a:srcRect b="0" l="0" r="0" t="0"/>
          <a:stretch/>
        </p:blipFill>
        <p:spPr>
          <a:xfrm>
            <a:off x="0" y="0"/>
            <a:ext cx="9396413" cy="6858000"/>
          </a:xfrm>
          <a:prstGeom prst="rect">
            <a:avLst/>
          </a:prstGeom>
          <a:noFill/>
          <a:ln>
            <a:noFill/>
          </a:ln>
        </p:spPr>
      </p:pic>
    </p:spTree>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M67" id="322" name="Google Shape;322;p39"/>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23" name="Google Shape;323;p39"/>
          <p:cNvSpPr/>
          <p:nvPr/>
        </p:nvSpPr>
        <p:spPr>
          <a:xfrm>
            <a:off x="250825" y="260350"/>
            <a:ext cx="4168775" cy="6477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FFFFFF"/>
                </a:solidFill>
                <a:latin typeface="Arial Black"/>
              </a:rPr>
              <a:t>Μέχρις εσχάτων!</a:t>
            </a:r>
          </a:p>
        </p:txBody>
      </p:sp>
    </p:spTree>
  </p:cSld>
  <p:clrMapOvr>
    <a:masterClrMapping/>
  </p:clrMapOvr>
  <p:transition spd="slow">
    <p:wedg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descr="ΕΥΑΓ2" id="108" name="Google Shape;108;p4"/>
          <p:cNvPicPr preferRelativeResize="0"/>
          <p:nvPr/>
        </p:nvPicPr>
        <p:blipFill rotWithShape="1">
          <a:blip r:embed="rId3">
            <a:alphaModFix/>
          </a:blip>
          <a:srcRect b="12812" l="1421" r="960" t="1868"/>
          <a:stretch/>
        </p:blipFill>
        <p:spPr>
          <a:xfrm>
            <a:off x="3243263" y="0"/>
            <a:ext cx="5937250" cy="6858000"/>
          </a:xfrm>
          <a:prstGeom prst="rect">
            <a:avLst/>
          </a:prstGeom>
          <a:noFill/>
          <a:ln>
            <a:noFill/>
          </a:ln>
        </p:spPr>
      </p:pic>
      <p:pic>
        <p:nvPicPr>
          <p:cNvPr descr="ELLINIKISIMAIA92.gif" id="109" name="Google Shape;109;p4"/>
          <p:cNvPicPr preferRelativeResize="0"/>
          <p:nvPr/>
        </p:nvPicPr>
        <p:blipFill rotWithShape="1">
          <a:blip r:embed="rId4">
            <a:alphaModFix/>
          </a:blip>
          <a:srcRect b="0" l="0" r="0" t="0"/>
          <a:stretch/>
        </p:blipFill>
        <p:spPr>
          <a:xfrm>
            <a:off x="1" y="0"/>
            <a:ext cx="9144000" cy="67704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20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2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descr="4" id="328" name="Google Shape;328;p40"/>
          <p:cNvPicPr preferRelativeResize="0"/>
          <p:nvPr/>
        </p:nvPicPr>
        <p:blipFill rotWithShape="1">
          <a:blip r:embed="rId3">
            <a:alphaModFix/>
          </a:blip>
          <a:srcRect b="0" l="0" r="0" t="0"/>
          <a:stretch/>
        </p:blipFill>
        <p:spPr>
          <a:xfrm>
            <a:off x="0" y="-223838"/>
            <a:ext cx="9144000" cy="7081838"/>
          </a:xfrm>
          <a:prstGeom prst="rect">
            <a:avLst/>
          </a:prstGeom>
          <a:noFill/>
          <a:ln>
            <a:noFill/>
          </a:ln>
        </p:spPr>
      </p:pic>
    </p:spTree>
  </p:cSld>
  <p:clrMapOvr>
    <a:masterClrMapping/>
  </p:clrMapOvr>
  <p:transition spd="slow">
    <p:strips dir="ru"/>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1"/>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E:\Γιορτή 25ης\Υψηλαντης 2.jpg" id="334" name="Google Shape;334;p41"/>
          <p:cNvPicPr preferRelativeResize="0"/>
          <p:nvPr/>
        </p:nvPicPr>
        <p:blipFill rotWithShape="1">
          <a:blip r:embed="rId3">
            <a:alphaModFix/>
          </a:blip>
          <a:srcRect b="0" l="0" r="0" t="0"/>
          <a:stretch/>
        </p:blipFill>
        <p:spPr>
          <a:xfrm>
            <a:off x="2428860" y="285728"/>
            <a:ext cx="4635518" cy="641841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ΟΡΚΟΣ ΦΙΛΙΚΗΣ ΕΤΑΙΡΕΙΑΣ" id="339" name="Google Shape;339;p42"/>
          <p:cNvPicPr preferRelativeResize="0"/>
          <p:nvPr/>
        </p:nvPicPr>
        <p:blipFill rotWithShape="1">
          <a:blip r:embed="rId3">
            <a:alphaModFix/>
          </a:blip>
          <a:srcRect b="0" l="0" r="0" t="0"/>
          <a:stretch/>
        </p:blipFill>
        <p:spPr>
          <a:xfrm>
            <a:off x="446802" y="214289"/>
            <a:ext cx="8125726" cy="65089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500"/>
                                        <p:tgtEl>
                                          <p:spTgt spid="33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3"/>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a:p>
            <a:pPr indent="-342900" lvl="0" marL="342900" rtl="0" algn="ctr">
              <a:spcBef>
                <a:spcPts val="800"/>
              </a:spcBef>
              <a:spcAft>
                <a:spcPts val="0"/>
              </a:spcAft>
              <a:buClr>
                <a:schemeClr val="dk1"/>
              </a:buClr>
              <a:buSzPts val="4000"/>
              <a:buChar char="•"/>
            </a:pPr>
            <a:r>
              <a:rPr b="1" lang="el-GR" sz="4000"/>
              <a:t>ΦΩΤΟΓΡΑΦΙΕΣ ΑΠΟ ΣΧΟΛΙΚΗ ΠΑΡΕΛΑΣΗ </a:t>
            </a:r>
            <a:br>
              <a:rPr b="1" lang="el-GR" sz="4000"/>
            </a:br>
            <a:r>
              <a:rPr b="1" lang="el-GR" sz="4000"/>
              <a:t>ΚΑΙ ΓΙΟΡΤΕΣ</a:t>
            </a:r>
            <a:endParaRPr b="1" sz="4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4"/>
          <p:cNvSpPr txBox="1"/>
          <p:nvPr/>
        </p:nvSpPr>
        <p:spPr>
          <a:xfrm>
            <a:off x="1571604" y="214290"/>
            <a:ext cx="6143668" cy="63709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l-GR" sz="3000">
                <a:solidFill>
                  <a:schemeClr val="dk1"/>
                </a:solidFill>
                <a:latin typeface="Calibri"/>
                <a:ea typeface="Calibri"/>
                <a:cs typeface="Calibri"/>
                <a:sym typeface="Calibri"/>
              </a:rPr>
              <a:t>Τραγούδι: 40 παλληκάρια</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rPr lang="el-GR" sz="3000">
                <a:solidFill>
                  <a:schemeClr val="dk1"/>
                </a:solidFill>
                <a:latin typeface="Calibri"/>
                <a:ea typeface="Calibri"/>
                <a:cs typeface="Calibri"/>
                <a:sym typeface="Calibri"/>
              </a:rPr>
              <a:t>Σαράντα παλικάρια</a:t>
            </a:r>
            <a:br>
              <a:rPr lang="el-GR" sz="3000">
                <a:solidFill>
                  <a:schemeClr val="dk1"/>
                </a:solidFill>
                <a:latin typeface="Calibri"/>
                <a:ea typeface="Calibri"/>
                <a:cs typeface="Calibri"/>
                <a:sym typeface="Calibri"/>
              </a:rPr>
            </a:br>
            <a:r>
              <a:rPr lang="el-GR" sz="3000">
                <a:solidFill>
                  <a:schemeClr val="dk1"/>
                </a:solidFill>
                <a:latin typeface="Calibri"/>
                <a:ea typeface="Calibri"/>
                <a:cs typeface="Calibri"/>
                <a:sym typeface="Calibri"/>
              </a:rPr>
              <a:t>από τη Λει- από τη Λειβαδιά.</a:t>
            </a:r>
            <a:br>
              <a:rPr lang="el-GR" sz="3000">
                <a:solidFill>
                  <a:schemeClr val="dk1"/>
                </a:solidFill>
                <a:latin typeface="Calibri"/>
                <a:ea typeface="Calibri"/>
                <a:cs typeface="Calibri"/>
                <a:sym typeface="Calibri"/>
              </a:rPr>
            </a:br>
            <a:r>
              <a:rPr lang="el-GR" sz="3000">
                <a:solidFill>
                  <a:schemeClr val="dk1"/>
                </a:solidFill>
                <a:latin typeface="Calibri"/>
                <a:ea typeface="Calibri"/>
                <a:cs typeface="Calibri"/>
                <a:sym typeface="Calibri"/>
              </a:rPr>
              <a:t>Πάνε για να πατήσουνε</a:t>
            </a:r>
            <a:br>
              <a:rPr lang="el-GR" sz="3000">
                <a:solidFill>
                  <a:schemeClr val="dk1"/>
                </a:solidFill>
                <a:latin typeface="Calibri"/>
                <a:ea typeface="Calibri"/>
                <a:cs typeface="Calibri"/>
                <a:sym typeface="Calibri"/>
              </a:rPr>
            </a:br>
            <a:r>
              <a:rPr lang="el-GR" sz="3000">
                <a:solidFill>
                  <a:schemeClr val="dk1"/>
                </a:solidFill>
                <a:latin typeface="Calibri"/>
                <a:ea typeface="Calibri"/>
                <a:cs typeface="Calibri"/>
                <a:sym typeface="Calibri"/>
              </a:rPr>
              <a:t>την Τροπο-, μωρ' την Τροπολιτσά </a:t>
            </a:r>
            <a:endParaRPr/>
          </a:p>
          <a:p>
            <a:pPr indent="0" lvl="0" marL="0" marR="0" rtl="0" algn="l">
              <a:spcBef>
                <a:spcPts val="0"/>
              </a:spcBef>
              <a:spcAft>
                <a:spcPts val="0"/>
              </a:spcAft>
              <a:buNone/>
            </a:pPr>
            <a:r>
              <a:rPr lang="el-GR" sz="3000">
                <a:solidFill>
                  <a:schemeClr val="dk1"/>
                </a:solidFill>
                <a:latin typeface="Calibri"/>
                <a:ea typeface="Calibri"/>
                <a:cs typeface="Calibri"/>
                <a:sym typeface="Calibri"/>
              </a:rPr>
              <a:t>Στο δρόμο που πηγαίνανε γέροντα,</a:t>
            </a:r>
            <a:br>
              <a:rPr lang="el-GR" sz="3000">
                <a:solidFill>
                  <a:schemeClr val="dk1"/>
                </a:solidFill>
                <a:latin typeface="Calibri"/>
                <a:ea typeface="Calibri"/>
                <a:cs typeface="Calibri"/>
                <a:sym typeface="Calibri"/>
              </a:rPr>
            </a:br>
            <a:r>
              <a:rPr lang="el-GR" sz="3000">
                <a:solidFill>
                  <a:schemeClr val="dk1"/>
                </a:solidFill>
                <a:latin typeface="Calibri"/>
                <a:ea typeface="Calibri"/>
                <a:cs typeface="Calibri"/>
                <a:sym typeface="Calibri"/>
              </a:rPr>
              <a:t>μωρ' γέροντ' απαντούν.</a:t>
            </a:r>
            <a:br>
              <a:rPr lang="el-GR" sz="3000">
                <a:solidFill>
                  <a:schemeClr val="dk1"/>
                </a:solidFill>
                <a:latin typeface="Calibri"/>
                <a:ea typeface="Calibri"/>
                <a:cs typeface="Calibri"/>
                <a:sym typeface="Calibri"/>
              </a:rPr>
            </a:br>
            <a:r>
              <a:rPr lang="el-GR" sz="3000">
                <a:solidFill>
                  <a:schemeClr val="dk1"/>
                </a:solidFill>
                <a:latin typeface="Calibri"/>
                <a:ea typeface="Calibri"/>
                <a:cs typeface="Calibri"/>
                <a:sym typeface="Calibri"/>
              </a:rPr>
              <a:t>Ώρα καλή σου γέρο</a:t>
            </a:r>
            <a:br>
              <a:rPr lang="el-GR" sz="3000">
                <a:solidFill>
                  <a:schemeClr val="dk1"/>
                </a:solidFill>
                <a:latin typeface="Calibri"/>
                <a:ea typeface="Calibri"/>
                <a:cs typeface="Calibri"/>
                <a:sym typeface="Calibri"/>
              </a:rPr>
            </a:br>
            <a:r>
              <a:rPr lang="el-GR" sz="3000">
                <a:solidFill>
                  <a:schemeClr val="dk1"/>
                </a:solidFill>
                <a:latin typeface="Calibri"/>
                <a:ea typeface="Calibri"/>
                <a:cs typeface="Calibri"/>
                <a:sym typeface="Calibri"/>
              </a:rPr>
              <a:t>καλώς τα τα, καλώς τα τα παιδιά.</a:t>
            </a:r>
            <a:endParaRPr/>
          </a:p>
          <a:p>
            <a:pPr indent="0" lvl="0" marL="0" marR="0" rtl="0" algn="l">
              <a:spcBef>
                <a:spcPts val="0"/>
              </a:spcBef>
              <a:spcAft>
                <a:spcPts val="0"/>
              </a:spcAft>
              <a:buNone/>
            </a:pPr>
            <a:r>
              <a:rPr lang="el-GR" sz="3000">
                <a:solidFill>
                  <a:schemeClr val="dk1"/>
                </a:solidFill>
                <a:latin typeface="Calibri"/>
                <a:ea typeface="Calibri"/>
                <a:cs typeface="Calibri"/>
                <a:sym typeface="Calibri"/>
              </a:rPr>
              <a:t>Πού πάτε παλικάρια</a:t>
            </a:r>
            <a:br>
              <a:rPr lang="el-GR" sz="3000">
                <a:solidFill>
                  <a:schemeClr val="dk1"/>
                </a:solidFill>
                <a:latin typeface="Calibri"/>
                <a:ea typeface="Calibri"/>
                <a:cs typeface="Calibri"/>
                <a:sym typeface="Calibri"/>
              </a:rPr>
            </a:br>
            <a:r>
              <a:rPr lang="el-GR" sz="3000">
                <a:solidFill>
                  <a:schemeClr val="dk1"/>
                </a:solidFill>
                <a:latin typeface="Calibri"/>
                <a:ea typeface="Calibri"/>
                <a:cs typeface="Calibri"/>
                <a:sym typeface="Calibri"/>
              </a:rPr>
              <a:t>πού πάτε βρε, πού πάτε βρε παιδιά.</a:t>
            </a:r>
            <a:br>
              <a:rPr lang="el-GR" sz="3000">
                <a:solidFill>
                  <a:schemeClr val="dk1"/>
                </a:solidFill>
                <a:latin typeface="Calibri"/>
                <a:ea typeface="Calibri"/>
                <a:cs typeface="Calibri"/>
                <a:sym typeface="Calibri"/>
              </a:rPr>
            </a:br>
            <a:r>
              <a:rPr lang="el-GR" sz="3000">
                <a:solidFill>
                  <a:schemeClr val="dk1"/>
                </a:solidFill>
                <a:latin typeface="Calibri"/>
                <a:ea typeface="Calibri"/>
                <a:cs typeface="Calibri"/>
                <a:sym typeface="Calibri"/>
              </a:rPr>
              <a:t>Πάμε για να πατήσουμε</a:t>
            </a:r>
            <a:br>
              <a:rPr lang="el-GR" sz="3000">
                <a:solidFill>
                  <a:schemeClr val="dk1"/>
                </a:solidFill>
                <a:latin typeface="Calibri"/>
                <a:ea typeface="Calibri"/>
                <a:cs typeface="Calibri"/>
                <a:sym typeface="Calibri"/>
              </a:rPr>
            </a:br>
            <a:r>
              <a:rPr lang="el-GR" sz="3000">
                <a:solidFill>
                  <a:schemeClr val="dk1"/>
                </a:solidFill>
                <a:latin typeface="Calibri"/>
                <a:ea typeface="Calibri"/>
                <a:cs typeface="Calibri"/>
                <a:sym typeface="Calibri"/>
              </a:rPr>
              <a:t>την Τροπο-, μωρ' την Τροπολιτσά</a:t>
            </a:r>
            <a:endParaRPr sz="3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graphicFrame>
        <p:nvGraphicFramePr>
          <p:cNvPr id="355" name="Google Shape;355;p45"/>
          <p:cNvGraphicFramePr/>
          <p:nvPr/>
        </p:nvGraphicFramePr>
        <p:xfrm>
          <a:off x="152852" y="142876"/>
          <a:ext cx="5633594" cy="6572272"/>
        </p:xfrm>
        <a:graphic>
          <a:graphicData uri="http://schemas.openxmlformats.org/presentationml/2006/ole">
            <mc:AlternateContent>
              <mc:Choice Requires="v">
                <p:oleObj r:id="rId4" imgH="6572272" imgW="5633594" progId="" spid="_x0000_s1">
                  <p:embed/>
                </p:oleObj>
              </mc:Choice>
              <mc:Fallback>
                <p:oleObj r:id="rId5" imgH="6572272" imgW="5633594" progId="">
                  <p:embed/>
                  <p:pic>
                    <p:nvPicPr>
                      <p:cNvPr id="355" name="Google Shape;355;p45"/>
                      <p:cNvPicPr preferRelativeResize="0"/>
                      <p:nvPr/>
                    </p:nvPicPr>
                    <p:blipFill rotWithShape="1">
                      <a:blip r:embed="rId6">
                        <a:alphaModFix/>
                      </a:blip>
                      <a:srcRect b="408" l="-604" r="655" t="-284"/>
                      <a:stretch/>
                    </p:blipFill>
                    <p:spPr>
                      <a:xfrm>
                        <a:off x="152852" y="142876"/>
                        <a:ext cx="5633594" cy="6572272"/>
                      </a:xfrm>
                      <a:prstGeom prst="rect">
                        <a:avLst/>
                      </a:prstGeom>
                      <a:gradFill>
                        <a:gsLst>
                          <a:gs pos="0">
                            <a:srgbClr val="B3B3B3"/>
                          </a:gs>
                          <a:gs pos="50000">
                            <a:schemeClr val="lt1"/>
                          </a:gs>
                          <a:gs pos="100000">
                            <a:srgbClr val="B3B3B3"/>
                          </a:gs>
                        </a:gsLst>
                        <a:lin ang="0" scaled="0"/>
                      </a:gradFill>
                      <a:ln>
                        <a:noFill/>
                      </a:ln>
                    </p:spPr>
                  </p:pic>
                </p:oleObj>
              </mc:Fallback>
            </mc:AlternateContent>
          </a:graphicData>
        </a:graphic>
      </p:graphicFrame>
      <p:sp>
        <p:nvSpPr>
          <p:cNvPr id="356" name="Google Shape;356;p45"/>
          <p:cNvSpPr txBox="1"/>
          <p:nvPr/>
        </p:nvSpPr>
        <p:spPr>
          <a:xfrm>
            <a:off x="5143504" y="142852"/>
            <a:ext cx="4214810" cy="6531275"/>
          </a:xfrm>
          <a:prstGeom prst="rect">
            <a:avLst/>
          </a:prstGeom>
          <a:noFill/>
          <a:ln>
            <a:noFill/>
          </a:ln>
        </p:spPr>
        <p:txBody>
          <a:bodyPr anchorCtr="0" anchor="t" bIns="45700" lIns="91425" spcFirstLastPara="1" rIns="91425" wrap="square" tIns="45700">
            <a:spAutoFit/>
          </a:bodyPr>
          <a:lstStyle/>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Στα κακοτράχαλα τα βουνά,</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με το σουραύλι και το ζουρνά,</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πάνω στην πέτρα την αγιασμένη</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χορεύουν τώρα τρεις αντρειωμένοι.</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Ο Νικηφόρος κι ο Διγενής</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Κι ο γιος της Άννας της Κομνηνής.</a:t>
            </a:r>
            <a:endParaRPr/>
          </a:p>
          <a:p>
            <a:pPr indent="0" lvl="0" marL="0" marR="0" rtl="0" algn="l">
              <a:lnSpc>
                <a:spcPct val="133333"/>
              </a:lnSpc>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Δική τους είναι μια φλούδα γης</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μα Εσύ Χριστέ μου τους ευλογείς</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για να γλυτώσουν αυτή τη φλούδα</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απ’ το τσακάλι και την αρκούδα.</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Δες πως χορεύει ο Νικηταράς</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κι αηδόνι γίνεται ο ταμπουράς.</a:t>
            </a:r>
            <a:endParaRPr/>
          </a:p>
          <a:p>
            <a:pPr indent="0" lvl="0" marL="0" marR="0" rtl="0" algn="l">
              <a:lnSpc>
                <a:spcPct val="133333"/>
              </a:lnSpc>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Από την Ήπειρο στο Μοριά</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κι απ’ το σκοτάδι στη λευτεριά,</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το πανηγύρι κρατάει χρόνια</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στα μαρμαρένια του Χάρου αλώνια.</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Κριτής κι αφέντης είν’ ο Θεός</a:t>
            </a:r>
            <a:endParaRPr/>
          </a:p>
          <a:p>
            <a:pPr indent="0" lvl="0" marL="0" marR="0" rtl="0" algn="l">
              <a:lnSpc>
                <a:spcPct val="133333"/>
              </a:lnSpc>
              <a:spcBef>
                <a:spcPts val="0"/>
              </a:spcBef>
              <a:spcAft>
                <a:spcPts val="0"/>
              </a:spcAft>
              <a:buNone/>
            </a:pPr>
            <a:r>
              <a:rPr b="1" lang="el-GR" sz="1800">
                <a:solidFill>
                  <a:schemeClr val="dk1"/>
                </a:solidFill>
                <a:latin typeface="Calibri"/>
                <a:ea typeface="Calibri"/>
                <a:cs typeface="Calibri"/>
                <a:sym typeface="Calibri"/>
              </a:rPr>
              <a:t>και δραγουμάνος του ο Λαός.</a:t>
            </a:r>
            <a:endParaRPr b="1" sz="1800">
              <a:solidFill>
                <a:schemeClr val="dk1"/>
              </a:solidFill>
              <a:latin typeface="Calibri"/>
              <a:ea typeface="Calibri"/>
              <a:cs typeface="Calibri"/>
              <a:sym typeface="Calibri"/>
            </a:endParaRPr>
          </a:p>
          <a:p>
            <a:pPr indent="0" lvl="0" marL="0" marR="0" rtl="0" algn="l">
              <a:lnSpc>
                <a:spcPct val="133333"/>
              </a:lnSpc>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transition spd="med">
    <p:diamond/>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6"/>
          <p:cNvSpPr/>
          <p:nvPr/>
        </p:nvSpPr>
        <p:spPr>
          <a:xfrm>
            <a:off x="1571604" y="5786454"/>
            <a:ext cx="7086600" cy="762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1" lang="el-GR" sz="4800">
                <a:solidFill>
                  <a:schemeClr val="folHlink"/>
                </a:solidFill>
                <a:latin typeface="Corsiva"/>
                <a:ea typeface="Corsiva"/>
                <a:cs typeface="Corsiva"/>
                <a:sym typeface="Corsiva"/>
              </a:rPr>
              <a:t>Ο όρκος των Φιλικών...</a:t>
            </a:r>
            <a:endParaRPr b="1" i="1" sz="4800">
              <a:solidFill>
                <a:schemeClr val="folHlink"/>
              </a:solidFill>
              <a:latin typeface="Corsiva"/>
              <a:ea typeface="Corsiva"/>
              <a:cs typeface="Corsiva"/>
              <a:sym typeface="Corsiva"/>
            </a:endParaRPr>
          </a:p>
        </p:txBody>
      </p:sp>
      <p:pic>
        <p:nvPicPr>
          <p:cNvPr descr="http://i47.servimg.com/u/f47/11/67/15/71/fil_et10.jpg" id="362" name="Google Shape;362;p46"/>
          <p:cNvPicPr preferRelativeResize="0"/>
          <p:nvPr/>
        </p:nvPicPr>
        <p:blipFill rotWithShape="1">
          <a:blip r:embed="rId3">
            <a:alphaModFix/>
          </a:blip>
          <a:srcRect b="0" l="0" r="0" t="0"/>
          <a:stretch/>
        </p:blipFill>
        <p:spPr>
          <a:xfrm>
            <a:off x="1571604" y="141090"/>
            <a:ext cx="5715040" cy="56436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1"/>
                                        </p:tgtEl>
                                        <p:attrNameLst>
                                          <p:attrName>style.visibility</p:attrName>
                                        </p:attrNameLst>
                                      </p:cBhvr>
                                      <p:to>
                                        <p:strVal val="visible"/>
                                      </p:to>
                                    </p:set>
                                    <p:anim calcmode="lin" valueType="num">
                                      <p:cBhvr additive="base">
                                        <p:cTn dur="500"/>
                                        <p:tgtEl>
                                          <p:spTgt spid="361"/>
                                        </p:tgtEl>
                                        <p:attrNameLst>
                                          <p:attrName>ppt_w</p:attrName>
                                        </p:attrNameLst>
                                      </p:cBhvr>
                                      <p:tavLst>
                                        <p:tav fmla="" tm="0">
                                          <p:val>
                                            <p:strVal val="0"/>
                                          </p:val>
                                        </p:tav>
                                        <p:tav fmla="" tm="100000">
                                          <p:val>
                                            <p:strVal val="#ppt_w"/>
                                          </p:val>
                                        </p:tav>
                                      </p:tavLst>
                                    </p:anim>
                                    <p:anim calcmode="lin" valueType="num">
                                      <p:cBhvr additive="base">
                                        <p:cTn dur="500"/>
                                        <p:tgtEl>
                                          <p:spTgt spid="36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ΛΑΒΑΡΟ" id="367" name="Google Shape;367;p47"/>
          <p:cNvPicPr preferRelativeResize="0"/>
          <p:nvPr/>
        </p:nvPicPr>
        <p:blipFill rotWithShape="1">
          <a:blip r:embed="rId3">
            <a:alphaModFix/>
          </a:blip>
          <a:srcRect b="0" l="0" r="0" t="0"/>
          <a:stretch/>
        </p:blipFill>
        <p:spPr>
          <a:xfrm>
            <a:off x="857224" y="0"/>
            <a:ext cx="3786214" cy="6737030"/>
          </a:xfrm>
          <a:prstGeom prst="rect">
            <a:avLst/>
          </a:prstGeom>
          <a:noFill/>
          <a:ln>
            <a:noFill/>
          </a:ln>
        </p:spPr>
      </p:pic>
      <p:sp>
        <p:nvSpPr>
          <p:cNvPr id="368" name="Google Shape;368;p47"/>
          <p:cNvSpPr/>
          <p:nvPr/>
        </p:nvSpPr>
        <p:spPr>
          <a:xfrm>
            <a:off x="4357686" y="1571612"/>
            <a:ext cx="5363118" cy="25853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5400" cap="none">
                <a:solidFill>
                  <a:srgbClr val="DF322D"/>
                </a:solidFill>
                <a:latin typeface="Calibri"/>
                <a:ea typeface="Calibri"/>
                <a:cs typeface="Calibri"/>
                <a:sym typeface="Calibri"/>
              </a:rPr>
              <a:t>Ελευθερία </a:t>
            </a:r>
            <a:endParaRPr/>
          </a:p>
          <a:p>
            <a:pPr indent="0" lvl="0" marL="0" marR="0" rtl="0" algn="ctr">
              <a:spcBef>
                <a:spcPts val="0"/>
              </a:spcBef>
              <a:spcAft>
                <a:spcPts val="0"/>
              </a:spcAft>
              <a:buNone/>
            </a:pPr>
            <a:r>
              <a:rPr b="1" lang="el-GR" sz="5400">
                <a:solidFill>
                  <a:srgbClr val="DF322D"/>
                </a:solidFill>
                <a:latin typeface="Calibri"/>
                <a:ea typeface="Calibri"/>
                <a:cs typeface="Calibri"/>
                <a:sym typeface="Calibri"/>
              </a:rPr>
              <a:t>ή </a:t>
            </a:r>
            <a:endParaRPr/>
          </a:p>
          <a:p>
            <a:pPr indent="0" lvl="0" marL="0" marR="0" rtl="0" algn="ctr">
              <a:spcBef>
                <a:spcPts val="0"/>
              </a:spcBef>
              <a:spcAft>
                <a:spcPts val="0"/>
              </a:spcAft>
              <a:buNone/>
            </a:pPr>
            <a:r>
              <a:rPr b="1" lang="el-GR" sz="5400" cap="none">
                <a:solidFill>
                  <a:srgbClr val="DF322D"/>
                </a:solidFill>
                <a:latin typeface="Calibri"/>
                <a:ea typeface="Calibri"/>
                <a:cs typeface="Calibri"/>
                <a:sym typeface="Calibri"/>
              </a:rPr>
              <a:t>θάνατος</a:t>
            </a:r>
            <a:endParaRPr b="1" sz="5400" cap="none">
              <a:solidFill>
                <a:srgbClr val="DF322D"/>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500"/>
                                        <p:tgtEl>
                                          <p:spTgt spid="367"/>
                                        </p:tgtEl>
                                        <p:attrNameLst>
                                          <p:attrName>ppt_w</p:attrName>
                                        </p:attrNameLst>
                                      </p:cBhvr>
                                      <p:tavLst>
                                        <p:tav fmla="" tm="0">
                                          <p:val>
                                            <p:strVal val="0"/>
                                          </p:val>
                                        </p:tav>
                                        <p:tav fmla="" tm="100000">
                                          <p:val>
                                            <p:strVal val="#ppt_w"/>
                                          </p:val>
                                        </p:tav>
                                      </p:tavLst>
                                    </p:anim>
                                    <p:anim calcmode="lin" valueType="num">
                                      <p:cBhvr additive="base">
                                        <p:cTn dur="500"/>
                                        <p:tgtEl>
                                          <p:spTgt spid="36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20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descr="ΚΑΝΑΡΗΣ" id="373" name="Google Shape;373;p48"/>
          <p:cNvPicPr preferRelativeResize="0"/>
          <p:nvPr/>
        </p:nvPicPr>
        <p:blipFill rotWithShape="1">
          <a:blip r:embed="rId3">
            <a:alphaModFix/>
          </a:blip>
          <a:srcRect b="0" l="0" r="0" t="0"/>
          <a:stretch/>
        </p:blipFill>
        <p:spPr>
          <a:xfrm>
            <a:off x="2000232" y="-224103"/>
            <a:ext cx="4857784" cy="7653631"/>
          </a:xfrm>
          <a:prstGeom prst="rect">
            <a:avLst/>
          </a:prstGeom>
          <a:noFill/>
          <a:ln>
            <a:noFill/>
          </a:ln>
        </p:spPr>
      </p:pic>
      <p:sp>
        <p:nvSpPr>
          <p:cNvPr id="374" name="Google Shape;374;p48"/>
          <p:cNvSpPr/>
          <p:nvPr/>
        </p:nvSpPr>
        <p:spPr>
          <a:xfrm>
            <a:off x="2143108" y="5934670"/>
            <a:ext cx="470769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l-GR" sz="5400" cap="none">
                <a:solidFill>
                  <a:srgbClr val="FFFFFF"/>
                </a:solidFill>
                <a:latin typeface="Calibri"/>
                <a:ea typeface="Calibri"/>
                <a:cs typeface="Calibri"/>
                <a:sym typeface="Calibri"/>
              </a:rPr>
              <a:t>Μπουρλοτιέρης</a:t>
            </a:r>
            <a:endParaRPr b="0" sz="5400" cap="non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500"/>
                                        <p:tgtEl>
                                          <p:spTgt spid="374"/>
                                        </p:tgtEl>
                                        <p:attrNameLst>
                                          <p:attrName>ppt_w</p:attrName>
                                        </p:attrNameLst>
                                      </p:cBhvr>
                                      <p:tavLst>
                                        <p:tav fmla="" tm="0">
                                          <p:val>
                                            <p:strVal val="0"/>
                                          </p:val>
                                        </p:tav>
                                        <p:tav fmla="" tm="100000">
                                          <p:val>
                                            <p:strVal val="#ppt_w"/>
                                          </p:val>
                                        </p:tav>
                                      </p:tavLst>
                                    </p:anim>
                                    <p:anim calcmode="lin" valueType="num">
                                      <p:cBhvr additive="base">
                                        <p:cTn dur="500"/>
                                        <p:tgtEl>
                                          <p:spTgt spid="37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descr="E:\Γιορτή 25ης\εξοδος μεσολογγιου.jpg" id="379" name="Google Shape;379;p49"/>
          <p:cNvPicPr preferRelativeResize="0"/>
          <p:nvPr/>
        </p:nvPicPr>
        <p:blipFill rotWithShape="1">
          <a:blip r:embed="rId3">
            <a:alphaModFix/>
          </a:blip>
          <a:srcRect b="0" l="0" r="0" t="0"/>
          <a:stretch/>
        </p:blipFill>
        <p:spPr>
          <a:xfrm>
            <a:off x="0" y="500042"/>
            <a:ext cx="9153392" cy="4857784"/>
          </a:xfrm>
          <a:prstGeom prst="rect">
            <a:avLst/>
          </a:prstGeom>
          <a:noFill/>
          <a:ln>
            <a:noFill/>
          </a:ln>
        </p:spPr>
      </p:pic>
      <p:sp>
        <p:nvSpPr>
          <p:cNvPr id="380" name="Google Shape;380;p49"/>
          <p:cNvSpPr/>
          <p:nvPr/>
        </p:nvSpPr>
        <p:spPr>
          <a:xfrm>
            <a:off x="357158" y="5643578"/>
            <a:ext cx="849822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5400">
                <a:solidFill>
                  <a:schemeClr val="accent3"/>
                </a:solidFill>
                <a:latin typeface="Calibri"/>
                <a:ea typeface="Calibri"/>
                <a:cs typeface="Calibri"/>
                <a:sym typeface="Calibri"/>
              </a:rPr>
              <a:t>Οι ελεύθεροι πολιορκημένοι</a:t>
            </a:r>
            <a:endParaRPr b="1" sz="5400">
              <a:solidFill>
                <a:schemeClr val="accent3"/>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20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115" name="Google Shape;115;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D:\25 ΜΑΡΤΙΟΥ\M32.jpg" id="116" name="Google Shape;116;p5"/>
          <p:cNvPicPr preferRelativeResize="0"/>
          <p:nvPr/>
        </p:nvPicPr>
        <p:blipFill rotWithShape="1">
          <a:blip r:embed="rId3">
            <a:alphaModFix/>
          </a:blip>
          <a:srcRect b="0" l="0" r="0" t="0"/>
          <a:stretch/>
        </p:blipFill>
        <p:spPr>
          <a:xfrm>
            <a:off x="1376385" y="0"/>
            <a:ext cx="6410325" cy="97345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0"/>
          <p:cNvSpPr/>
          <p:nvPr/>
        </p:nvSpPr>
        <p:spPr>
          <a:xfrm>
            <a:off x="1214414" y="4000504"/>
            <a:ext cx="6543236"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4000">
                <a:solidFill>
                  <a:srgbClr val="0000CC"/>
                </a:solidFill>
                <a:latin typeface="Calibri"/>
                <a:ea typeface="Calibri"/>
                <a:cs typeface="Calibri"/>
                <a:sym typeface="Calibri"/>
              </a:rPr>
              <a:t>«</a:t>
            </a:r>
            <a:r>
              <a:rPr b="1" lang="el-GR" sz="4000" cap="none">
                <a:solidFill>
                  <a:srgbClr val="0000CC"/>
                </a:solidFill>
                <a:latin typeface="Calibri"/>
                <a:ea typeface="Calibri"/>
                <a:cs typeface="Calibri"/>
                <a:sym typeface="Calibri"/>
              </a:rPr>
              <a:t>Ο Θεός υπέγραψε την ελευθερία της Ελλάδας</a:t>
            </a:r>
            <a:endParaRPr/>
          </a:p>
          <a:p>
            <a:pPr indent="0" lvl="0" marL="0" marR="0" rtl="0" algn="ctr">
              <a:spcBef>
                <a:spcPts val="0"/>
              </a:spcBef>
              <a:spcAft>
                <a:spcPts val="0"/>
              </a:spcAft>
              <a:buNone/>
            </a:pPr>
            <a:r>
              <a:rPr b="1" lang="el-GR" sz="4000">
                <a:solidFill>
                  <a:srgbClr val="0000CC"/>
                </a:solidFill>
                <a:latin typeface="Calibri"/>
                <a:ea typeface="Calibri"/>
                <a:cs typeface="Calibri"/>
                <a:sym typeface="Calibri"/>
              </a:rPr>
              <a:t>Και δεν παίρνει πίσω την υπογραφή Του»</a:t>
            </a:r>
            <a:endParaRPr b="1" sz="4000" cap="none">
              <a:solidFill>
                <a:srgbClr val="0000CC"/>
              </a:solidFill>
              <a:latin typeface="Calibri"/>
              <a:ea typeface="Calibri"/>
              <a:cs typeface="Calibri"/>
              <a:sym typeface="Calibri"/>
            </a:endParaRPr>
          </a:p>
        </p:txBody>
      </p:sp>
      <p:pic>
        <p:nvPicPr>
          <p:cNvPr descr="http://2.bp.blogspot.com/_hBuzCOth-DI/TTmcG_ALdFI/AAAAAAAADy4/AlMoyuqbiFs/s1600/%25CE%2598%25CE%2595%25CE%259F%25CE%2594%25CE%25A9%25CE%25A1%25CE%259F%25CE%25A3+%25CE%259A%25CE%259F%25CE%259B%25CE%259F%25CE%259A%25CE%259F%25CE%25A4%25CE%25A1%25CE%25A9%25CE%259D%25CE%2597%25CE%25A3+%25CE%25A0%25CE%2591%25CE%2599%25CE%2594%25CE%2595%25CE%2599%25CE%2591.jpg" id="386" name="Google Shape;386;p50"/>
          <p:cNvPicPr preferRelativeResize="0"/>
          <p:nvPr/>
        </p:nvPicPr>
        <p:blipFill rotWithShape="1">
          <a:blip r:embed="rId3">
            <a:alphaModFix/>
          </a:blip>
          <a:srcRect b="0" l="0" r="0" t="0"/>
          <a:stretch/>
        </p:blipFill>
        <p:spPr>
          <a:xfrm>
            <a:off x="2071670" y="214290"/>
            <a:ext cx="5072098" cy="3821287"/>
          </a:xfrm>
          <a:prstGeom prst="rect">
            <a:avLst/>
          </a:prstGeom>
          <a:noFill/>
          <a:ln>
            <a:noFill/>
          </a:ln>
        </p:spPr>
      </p:pic>
      <p:sp>
        <p:nvSpPr>
          <p:cNvPr id="387" name="Google Shape;387;p50"/>
          <p:cNvSpPr/>
          <p:nvPr/>
        </p:nvSpPr>
        <p:spPr>
          <a:xfrm>
            <a:off x="5514673" y="6380946"/>
            <a:ext cx="3629327" cy="4770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2500" cap="none">
                <a:solidFill>
                  <a:srgbClr val="FF0000"/>
                </a:solidFill>
                <a:latin typeface="Calibri"/>
                <a:ea typeface="Calibri"/>
                <a:cs typeface="Calibri"/>
                <a:sym typeface="Calibri"/>
              </a:rPr>
              <a:t>Θεόδωρος Κολοκοτρώνης</a:t>
            </a:r>
            <a:endParaRPr b="1" sz="2500" cap="none">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1"/>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E:\Γιορτή 25ης\σφαγη της Χιου.jpg" id="393" name="Google Shape;393;p51"/>
          <p:cNvPicPr preferRelativeResize="0"/>
          <p:nvPr/>
        </p:nvPicPr>
        <p:blipFill rotWithShape="1">
          <a:blip r:embed="rId3">
            <a:alphaModFix/>
          </a:blip>
          <a:srcRect b="0" l="0" r="0" t="0"/>
          <a:stretch/>
        </p:blipFill>
        <p:spPr>
          <a:xfrm>
            <a:off x="785786" y="-24"/>
            <a:ext cx="7572428" cy="7280590"/>
          </a:xfrm>
          <a:prstGeom prst="rect">
            <a:avLst/>
          </a:prstGeom>
          <a:noFill/>
          <a:ln>
            <a:noFill/>
          </a:ln>
        </p:spPr>
      </p:pic>
      <p:sp>
        <p:nvSpPr>
          <p:cNvPr id="394" name="Google Shape;394;p51"/>
          <p:cNvSpPr/>
          <p:nvPr/>
        </p:nvSpPr>
        <p:spPr>
          <a:xfrm>
            <a:off x="1000100" y="0"/>
            <a:ext cx="699986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5400" cap="none">
                <a:solidFill>
                  <a:srgbClr val="C00000"/>
                </a:solidFill>
                <a:latin typeface="Calibri"/>
                <a:ea typeface="Calibri"/>
                <a:cs typeface="Calibri"/>
                <a:sym typeface="Calibri"/>
              </a:rPr>
              <a:t>Η καταστροφή της Χίου</a:t>
            </a:r>
            <a:endParaRPr b="1" sz="5400" cap="non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descr="http://www1.rizospastis.gr/getImage.do?size=medium&amp;id=46244&amp;format=.jpg" id="399" name="Google Shape;399;p52"/>
          <p:cNvPicPr preferRelativeResize="0"/>
          <p:nvPr/>
        </p:nvPicPr>
        <p:blipFill rotWithShape="1">
          <a:blip r:embed="rId3">
            <a:alphaModFix/>
          </a:blip>
          <a:srcRect b="0" l="0" r="0" t="0"/>
          <a:stretch/>
        </p:blipFill>
        <p:spPr>
          <a:xfrm>
            <a:off x="285720" y="500041"/>
            <a:ext cx="4429156" cy="5939481"/>
          </a:xfrm>
          <a:prstGeom prst="rect">
            <a:avLst/>
          </a:prstGeom>
          <a:noFill/>
          <a:ln>
            <a:noFill/>
          </a:ln>
        </p:spPr>
      </p:pic>
      <p:sp>
        <p:nvSpPr>
          <p:cNvPr id="400" name="Google Shape;400;p52"/>
          <p:cNvSpPr/>
          <p:nvPr/>
        </p:nvSpPr>
        <p:spPr>
          <a:xfrm>
            <a:off x="4357686" y="2143116"/>
            <a:ext cx="5214974" cy="16312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5000" cap="none">
                <a:solidFill>
                  <a:srgbClr val="6197ED"/>
                </a:solidFill>
                <a:latin typeface="Calibri"/>
                <a:ea typeface="Calibri"/>
                <a:cs typeface="Calibri"/>
                <a:sym typeface="Calibri"/>
              </a:rPr>
              <a:t>«Ο Χορός του Ζαλόγγου»</a:t>
            </a:r>
            <a:endParaRPr b="1" sz="5000" cap="none">
              <a:solidFill>
                <a:srgbClr val="6197ED"/>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2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descr="E:\Γιορτή 25ης\δολοφονια Καποδιστρια.jpg" id="405" name="Google Shape;405;p53"/>
          <p:cNvPicPr preferRelativeResize="0"/>
          <p:nvPr/>
        </p:nvPicPr>
        <p:blipFill rotWithShape="1">
          <a:blip r:embed="rId3">
            <a:alphaModFix/>
          </a:blip>
          <a:srcRect b="0" l="0" r="0" t="0"/>
          <a:stretch/>
        </p:blipFill>
        <p:spPr>
          <a:xfrm>
            <a:off x="571472" y="571480"/>
            <a:ext cx="7569200" cy="4978400"/>
          </a:xfrm>
          <a:prstGeom prst="rect">
            <a:avLst/>
          </a:prstGeom>
          <a:noFill/>
          <a:ln>
            <a:noFill/>
          </a:ln>
        </p:spPr>
      </p:pic>
      <p:sp>
        <p:nvSpPr>
          <p:cNvPr id="406" name="Google Shape;406;p53"/>
          <p:cNvSpPr/>
          <p:nvPr/>
        </p:nvSpPr>
        <p:spPr>
          <a:xfrm>
            <a:off x="357158" y="5643578"/>
            <a:ext cx="8431411"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5400" cap="none">
                <a:solidFill>
                  <a:srgbClr val="BDD1F9"/>
                </a:solidFill>
                <a:latin typeface="Calibri"/>
                <a:ea typeface="Calibri"/>
                <a:cs typeface="Calibri"/>
                <a:sym typeface="Calibri"/>
              </a:rPr>
              <a:t>Ο Θάνατος του Καποδίστρια</a:t>
            </a:r>
            <a:endParaRPr b="1" sz="5400" cap="none">
              <a:solidFill>
                <a:srgbClr val="BDD1F9"/>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DSCF5326" id="411" name="Google Shape;411;p54"/>
          <p:cNvPicPr preferRelativeResize="0"/>
          <p:nvPr>
            <p:ph idx="1" type="body"/>
          </p:nvPr>
        </p:nvPicPr>
        <p:blipFill rotWithShape="1">
          <a:blip r:embed="rId3">
            <a:alphaModFix/>
          </a:blip>
          <a:srcRect b="0" l="0" r="0" t="0"/>
          <a:stretch/>
        </p:blipFill>
        <p:spPr>
          <a:xfrm>
            <a:off x="285720" y="0"/>
            <a:ext cx="5091132" cy="6674869"/>
          </a:xfrm>
          <a:prstGeom prst="rect">
            <a:avLst/>
          </a:prstGeom>
          <a:noFill/>
          <a:ln>
            <a:noFill/>
          </a:ln>
        </p:spPr>
      </p:pic>
      <p:sp>
        <p:nvSpPr>
          <p:cNvPr id="412" name="Google Shape;412;p54"/>
          <p:cNvSpPr/>
          <p:nvPr/>
        </p:nvSpPr>
        <p:spPr>
          <a:xfrm>
            <a:off x="5429192" y="2143116"/>
            <a:ext cx="3714808"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4500" cap="none">
                <a:solidFill>
                  <a:srgbClr val="BDD1F9"/>
                </a:solidFill>
                <a:latin typeface="Calibri"/>
                <a:ea typeface="Calibri"/>
                <a:cs typeface="Calibri"/>
                <a:sym typeface="Calibri"/>
              </a:rPr>
              <a:t>Μαντώ Μαυρογένους</a:t>
            </a:r>
            <a:endParaRPr b="1" sz="4500" cap="none">
              <a:solidFill>
                <a:srgbClr val="BDD1F9"/>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descr="E:\Γιορτή 25ης\η Ελλας ευγνομωνουσα.jpg" id="417" name="Google Shape;417;p55"/>
          <p:cNvPicPr preferRelativeResize="0"/>
          <p:nvPr/>
        </p:nvPicPr>
        <p:blipFill rotWithShape="1">
          <a:blip r:embed="rId3">
            <a:alphaModFix/>
          </a:blip>
          <a:srcRect b="0" l="0" r="0" t="0"/>
          <a:stretch/>
        </p:blipFill>
        <p:spPr>
          <a:xfrm>
            <a:off x="1785918" y="104775"/>
            <a:ext cx="5105400" cy="6753225"/>
          </a:xfrm>
          <a:prstGeom prst="rect">
            <a:avLst/>
          </a:prstGeom>
          <a:noFill/>
          <a:ln>
            <a:noFill/>
          </a:ln>
        </p:spPr>
      </p:pic>
      <p:sp>
        <p:nvSpPr>
          <p:cNvPr id="418" name="Google Shape;418;p55"/>
          <p:cNvSpPr/>
          <p:nvPr/>
        </p:nvSpPr>
        <p:spPr>
          <a:xfrm>
            <a:off x="6906721" y="6150114"/>
            <a:ext cx="223727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l-GR" sz="4000" cap="none">
                <a:solidFill>
                  <a:srgbClr val="C00000"/>
                </a:solidFill>
                <a:latin typeface="Calibri"/>
                <a:ea typeface="Calibri"/>
                <a:cs typeface="Calibri"/>
                <a:sym typeface="Calibri"/>
              </a:rPr>
              <a:t>Βρυζάκης</a:t>
            </a:r>
            <a:endParaRPr b="1" sz="4000" cap="none">
              <a:solidFill>
                <a:srgbClr val="C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500"/>
                                        <p:tgtEl>
                                          <p:spTgt spid="418"/>
                                        </p:tgtEl>
                                        <p:attrNameLst>
                                          <p:attrName>ppt_w</p:attrName>
                                        </p:attrNameLst>
                                      </p:cBhvr>
                                      <p:tavLst>
                                        <p:tav fmla="" tm="0">
                                          <p:val>
                                            <p:strVal val="0"/>
                                          </p:val>
                                        </p:tav>
                                        <p:tav fmla="" tm="100000">
                                          <p:val>
                                            <p:strVal val="#ppt_w"/>
                                          </p:val>
                                        </p:tav>
                                      </p:tavLst>
                                    </p:anim>
                                    <p:anim calcmode="lin" valueType="num">
                                      <p:cBhvr additive="base">
                                        <p:cTn dur="500"/>
                                        <p:tgtEl>
                                          <p:spTgt spid="4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ELLINIKISIMAIA92.gif" id="423" name="Google Shape;423;p56"/>
          <p:cNvPicPr preferRelativeResize="0"/>
          <p:nvPr>
            <p:ph idx="1" type="body"/>
          </p:nvPr>
        </p:nvPicPr>
        <p:blipFill rotWithShape="1">
          <a:blip r:embed="rId3">
            <a:alphaModFix/>
          </a:blip>
          <a:srcRect b="0" l="0" r="0" t="0"/>
          <a:stretch/>
        </p:blipFill>
        <p:spPr>
          <a:xfrm>
            <a:off x="1" y="0"/>
            <a:ext cx="9144000" cy="67704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122" name="Google Shape;122;p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3200"/>
              <a:buNone/>
            </a:pPr>
            <a:r>
              <a:t/>
            </a:r>
            <a:endParaRPr/>
          </a:p>
        </p:txBody>
      </p:sp>
      <p:pic>
        <p:nvPicPr>
          <p:cNvPr descr="D:\25 ΜΑΡΤΙΟΥ\2.jpg" id="123" name="Google Shape;123;p6"/>
          <p:cNvPicPr preferRelativeResize="0"/>
          <p:nvPr/>
        </p:nvPicPr>
        <p:blipFill rotWithShape="1">
          <a:blip r:embed="rId3">
            <a:alphaModFix/>
          </a:blip>
          <a:srcRect b="0" l="0" r="0" t="0"/>
          <a:stretch/>
        </p:blipFill>
        <p:spPr>
          <a:xfrm>
            <a:off x="2157430" y="-214338"/>
            <a:ext cx="4914900" cy="73056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M10" id="128" name="Google Shape;128;p7"/>
          <p:cNvPicPr preferRelativeResize="0"/>
          <p:nvPr/>
        </p:nvPicPr>
        <p:blipFill rotWithShape="1">
          <a:blip r:embed="rId3">
            <a:alphaModFix/>
          </a:blip>
          <a:srcRect b="0" l="0" r="0" t="0"/>
          <a:stretch/>
        </p:blipFill>
        <p:spPr>
          <a:xfrm>
            <a:off x="2428860" y="-26988"/>
            <a:ext cx="4745053" cy="6884988"/>
          </a:xfrm>
          <a:prstGeom prst="rect">
            <a:avLst/>
          </a:prstGeom>
          <a:noFill/>
          <a:ln>
            <a:noFill/>
          </a:ln>
        </p:spPr>
      </p:pic>
    </p:spTree>
  </p:cSld>
  <p:clrMapOvr>
    <a:masterClrMapping/>
  </p:clrMapOvr>
  <p:transition spd="slow">
    <p:strips dir="rd"/>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pic>
        <p:nvPicPr>
          <p:cNvPr descr="D:\25 ΜΑΡΤΙΟΥ\M12.jpg" id="134" name="Google Shape;134;p8"/>
          <p:cNvPicPr preferRelativeResize="0"/>
          <p:nvPr/>
        </p:nvPicPr>
        <p:blipFill rotWithShape="1">
          <a:blip r:embed="rId3">
            <a:alphaModFix/>
          </a:blip>
          <a:srcRect b="0" l="0" r="0" t="0"/>
          <a:stretch/>
        </p:blipFill>
        <p:spPr>
          <a:xfrm>
            <a:off x="0" y="-170245"/>
            <a:ext cx="9144000" cy="7028245"/>
          </a:xfrm>
          <a:prstGeom prst="rect">
            <a:avLst/>
          </a:prstGeom>
          <a:noFill/>
          <a:ln>
            <a:noFill/>
          </a:ln>
        </p:spPr>
      </p:pic>
      <p:sp>
        <p:nvSpPr>
          <p:cNvPr id="135" name="Google Shape;135;p8"/>
          <p:cNvSpPr txBox="1"/>
          <p:nvPr>
            <p:ph idx="1" type="body"/>
          </p:nvPr>
        </p:nvSpPr>
        <p:spPr>
          <a:xfrm>
            <a:off x="714348" y="5682294"/>
            <a:ext cx="8229600" cy="1175706"/>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lt1"/>
              </a:buClr>
              <a:buSzPts val="3200"/>
              <a:buNone/>
            </a:pPr>
            <a:r>
              <a:rPr lang="el-GR">
                <a:solidFill>
                  <a:schemeClr val="lt1"/>
                </a:solidFill>
              </a:rPr>
              <a:t>Καλύτερα μιας ώρας ελεύθερη ζωή, </a:t>
            </a:r>
            <a:endParaRPr/>
          </a:p>
          <a:p>
            <a:pPr indent="0" lvl="0" marL="0" rtl="0" algn="l">
              <a:spcBef>
                <a:spcPts val="640"/>
              </a:spcBef>
              <a:spcAft>
                <a:spcPts val="0"/>
              </a:spcAft>
              <a:buClr>
                <a:schemeClr val="lt1"/>
              </a:buClr>
              <a:buSzPts val="3200"/>
              <a:buNone/>
            </a:pPr>
            <a:r>
              <a:rPr lang="el-GR">
                <a:solidFill>
                  <a:schemeClr val="lt1"/>
                </a:solidFill>
              </a:rPr>
              <a:t>παρά σαράντα χρόνια σκλαβιά και φυλακή.</a:t>
            </a:r>
            <a:endParaRPr/>
          </a:p>
        </p:txBody>
      </p:sp>
      <p:sp>
        <p:nvSpPr>
          <p:cNvPr id="136" name="Google Shape;136;p8"/>
          <p:cNvSpPr txBox="1"/>
          <p:nvPr/>
        </p:nvSpPr>
        <p:spPr>
          <a:xfrm>
            <a:off x="646113" y="4572008"/>
            <a:ext cx="8497887" cy="1066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l-GR" sz="3200" u="none" cap="none" strike="noStrike">
                <a:solidFill>
                  <a:schemeClr val="lt1"/>
                </a:solidFill>
                <a:latin typeface="Calibri"/>
                <a:ea typeface="Calibri"/>
                <a:cs typeface="Calibri"/>
                <a:sym typeface="Calibri"/>
              </a:rPr>
              <a:t>Ως πότε παλικάρια θα ζούμε στα στενά,</a:t>
            </a:r>
            <a:endParaRPr/>
          </a:p>
          <a:p>
            <a:pPr indent="0" lvl="0" marL="0" marR="0" rtl="0" algn="l">
              <a:spcBef>
                <a:spcPts val="0"/>
              </a:spcBef>
              <a:spcAft>
                <a:spcPts val="0"/>
              </a:spcAft>
              <a:buNone/>
            </a:pPr>
            <a:r>
              <a:rPr lang="el-GR" sz="3200">
                <a:solidFill>
                  <a:schemeClr val="lt1"/>
                </a:solidFill>
                <a:latin typeface="Calibri"/>
                <a:ea typeface="Calibri"/>
                <a:cs typeface="Calibri"/>
                <a:sym typeface="Calibri"/>
              </a:rPr>
              <a:t>Μονάχοι σα λιοντάρια στις ράχες, στα βουνά;</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http://books.vres.gr/uploads/books_images/50/49140.jpg" id="141" name="Google Shape;141;p9"/>
          <p:cNvPicPr preferRelativeResize="0"/>
          <p:nvPr/>
        </p:nvPicPr>
        <p:blipFill rotWithShape="1">
          <a:blip r:embed="rId3">
            <a:alphaModFix/>
          </a:blip>
          <a:srcRect b="0" l="0" r="0" t="0"/>
          <a:stretch/>
        </p:blipFill>
        <p:spPr>
          <a:xfrm>
            <a:off x="357158" y="3643314"/>
            <a:ext cx="2337953" cy="3214686"/>
          </a:xfrm>
          <a:prstGeom prst="rect">
            <a:avLst/>
          </a:prstGeom>
          <a:noFill/>
          <a:ln>
            <a:noFill/>
          </a:ln>
        </p:spPr>
      </p:pic>
      <p:pic>
        <p:nvPicPr>
          <p:cNvPr descr="http://books.vres.gr/uploads/books_images/81/80155.jpg" id="142" name="Google Shape;142;p9"/>
          <p:cNvPicPr preferRelativeResize="0"/>
          <p:nvPr/>
        </p:nvPicPr>
        <p:blipFill rotWithShape="1">
          <a:blip r:embed="rId4">
            <a:alphaModFix/>
          </a:blip>
          <a:srcRect b="0" l="0" r="0" t="0"/>
          <a:stretch/>
        </p:blipFill>
        <p:spPr>
          <a:xfrm>
            <a:off x="5857884" y="3683771"/>
            <a:ext cx="2214578" cy="3174229"/>
          </a:xfrm>
          <a:prstGeom prst="rect">
            <a:avLst/>
          </a:prstGeom>
          <a:noFill/>
          <a:ln>
            <a:noFill/>
          </a:ln>
        </p:spPr>
      </p:pic>
      <p:pic>
        <p:nvPicPr>
          <p:cNvPr descr="http://www.magouliana.gr/fotakos.JPG" id="143" name="Google Shape;143;p9"/>
          <p:cNvPicPr preferRelativeResize="0"/>
          <p:nvPr/>
        </p:nvPicPr>
        <p:blipFill rotWithShape="1">
          <a:blip r:embed="rId5">
            <a:alphaModFix/>
          </a:blip>
          <a:srcRect b="0" l="0" r="0" t="0"/>
          <a:stretch/>
        </p:blipFill>
        <p:spPr>
          <a:xfrm>
            <a:off x="2214546" y="142852"/>
            <a:ext cx="4643438" cy="3486800"/>
          </a:xfrm>
          <a:prstGeom prst="rect">
            <a:avLst/>
          </a:prstGeom>
          <a:noFill/>
          <a:ln>
            <a:noFill/>
          </a:ln>
        </p:spPr>
      </p:pic>
      <p:pic>
        <p:nvPicPr>
          <p:cNvPr descr="http://books.vres.gr/uploads/books_images/112/111881.jpg" id="144" name="Google Shape;144;p9"/>
          <p:cNvPicPr preferRelativeResize="0"/>
          <p:nvPr/>
        </p:nvPicPr>
        <p:blipFill rotWithShape="1">
          <a:blip r:embed="rId6">
            <a:alphaModFix/>
          </a:blip>
          <a:srcRect b="0" l="0" r="0" t="0"/>
          <a:stretch/>
        </p:blipFill>
        <p:spPr>
          <a:xfrm>
            <a:off x="3143240" y="3686153"/>
            <a:ext cx="2286016" cy="31718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2011-03-22T18:30:58Z</dcterms:created>
  <dc:creator>user</dc:creator>
</cp:coreProperties>
</file>