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96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4/10/2011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4/10/2011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4/10/2011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8499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499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4998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l-GR" smtClean="0">
                <a:solidFill>
                  <a:srgbClr val="FFFFFF"/>
                </a:solidFill>
              </a:endParaRPr>
            </a:p>
          </p:txBody>
        </p:sp>
        <p:sp>
          <p:nvSpPr>
            <p:cNvPr id="84999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l-GR" smtClean="0">
                <a:solidFill>
                  <a:srgbClr val="FFFFFF"/>
                </a:solidFill>
              </a:endParaRPr>
            </a:p>
          </p:txBody>
        </p:sp>
        <p:sp>
          <p:nvSpPr>
            <p:cNvPr id="85000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l-GR" smtClean="0">
                <a:solidFill>
                  <a:srgbClr val="FFFFFF"/>
                </a:solidFill>
              </a:endParaRPr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85002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5003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5004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5005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5006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5007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8500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8500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85010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85011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85012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5A70957-EB97-410B-A457-BDD8C4626E85}" type="slidenum">
              <a:rPr lang="el-GR">
                <a:solidFill>
                  <a:srgbClr val="FFFFFF"/>
                </a:solidFill>
              </a:rPr>
              <a:pPr/>
              <a:t>‹#›</a:t>
            </a:fld>
            <a:endParaRPr lang="el-G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FAB06-DF1F-484E-90F7-D62F73EA270C}" type="slidenum">
              <a:rPr lang="el-GR">
                <a:solidFill>
                  <a:srgbClr val="FFFFFF"/>
                </a:solidFill>
              </a:rPr>
              <a:pPr/>
              <a:t>‹#›</a:t>
            </a:fld>
            <a:endParaRPr lang="el-G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B1462E-589E-40BC-AA6B-0AA505010836}" type="slidenum">
              <a:rPr lang="el-GR">
                <a:solidFill>
                  <a:srgbClr val="FFFFFF"/>
                </a:solidFill>
              </a:rPr>
              <a:pPr/>
              <a:t>‹#›</a:t>
            </a:fld>
            <a:endParaRPr lang="el-G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9E40F-DC81-4A03-8F63-60223C7AA974}" type="slidenum">
              <a:rPr lang="el-GR">
                <a:solidFill>
                  <a:srgbClr val="FFFFFF"/>
                </a:solidFill>
              </a:rPr>
              <a:pPr/>
              <a:t>‹#›</a:t>
            </a:fld>
            <a:endParaRPr lang="el-G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A9937-B972-4043-BD7E-0E6BFD85AA92}" type="slidenum">
              <a:rPr lang="el-GR">
                <a:solidFill>
                  <a:srgbClr val="FFFFFF"/>
                </a:solidFill>
              </a:rPr>
              <a:pPr/>
              <a:t>‹#›</a:t>
            </a:fld>
            <a:endParaRPr lang="el-G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7F450-1E75-474C-86DD-86F0F1FA5623}" type="slidenum">
              <a:rPr lang="el-GR">
                <a:solidFill>
                  <a:srgbClr val="FFFFFF"/>
                </a:solidFill>
              </a:rPr>
              <a:pPr/>
              <a:t>‹#›</a:t>
            </a:fld>
            <a:endParaRPr lang="el-G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58C2C-B5FE-437D-A3C0-9B7D471D746E}" type="slidenum">
              <a:rPr lang="el-GR">
                <a:solidFill>
                  <a:srgbClr val="FFFFFF"/>
                </a:solidFill>
              </a:rPr>
              <a:pPr/>
              <a:t>‹#›</a:t>
            </a:fld>
            <a:endParaRPr lang="el-G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BBC8F-2100-4AD3-8AE6-184245F15F1D}" type="slidenum">
              <a:rPr lang="el-GR">
                <a:solidFill>
                  <a:srgbClr val="FFFFFF"/>
                </a:solidFill>
              </a:rPr>
              <a:pPr/>
              <a:t>‹#›</a:t>
            </a:fld>
            <a:endParaRPr lang="el-G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4/10/2011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7D49D-E363-4A53-BED6-A77E1CE4DADD}" type="slidenum">
              <a:rPr lang="el-GR">
                <a:solidFill>
                  <a:srgbClr val="FFFFFF"/>
                </a:solidFill>
              </a:rPr>
              <a:pPr/>
              <a:t>‹#›</a:t>
            </a:fld>
            <a:endParaRPr lang="el-G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98B21-8125-42E8-84A3-CB1D7E908E4E}" type="slidenum">
              <a:rPr lang="el-GR">
                <a:solidFill>
                  <a:srgbClr val="FFFFFF"/>
                </a:solidFill>
              </a:rPr>
              <a:pPr/>
              <a:t>‹#›</a:t>
            </a:fld>
            <a:endParaRPr lang="el-G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45B0F-139B-405E-BF8B-6AC4DE9E7785}" type="slidenum">
              <a:rPr lang="el-GR">
                <a:solidFill>
                  <a:srgbClr val="FFFFFF"/>
                </a:solidFill>
              </a:rPr>
              <a:pPr/>
              <a:t>‹#›</a:t>
            </a:fld>
            <a:endParaRPr lang="el-G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4/10/2011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4/10/2011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4/10/2011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4/10/2011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4/10/2011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4/10/2011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4/10/2011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4/10/2011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83971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l-GR" smtClean="0">
                <a:solidFill>
                  <a:srgbClr val="FFFFFF"/>
                </a:solidFill>
              </a:endParaRPr>
            </a:p>
          </p:txBody>
        </p:sp>
        <p:sp>
          <p:nvSpPr>
            <p:cNvPr id="83972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l-GR" smtClean="0">
                <a:solidFill>
                  <a:srgbClr val="FFFFFF"/>
                </a:solidFill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83974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975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976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977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978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979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980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981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982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8398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8398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83985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mtClean="0">
              <a:solidFill>
                <a:srgbClr val="FFFFFF"/>
              </a:solidFill>
            </a:endParaRPr>
          </a:p>
        </p:txBody>
      </p:sp>
      <p:sp>
        <p:nvSpPr>
          <p:cNvPr id="83987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656F63-8EF3-4A38-AC13-8376DFCB1F50}" type="slidenum">
              <a:rPr lang="el-G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l-GR" smtClean="0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 descr="Ο11"/>
          <p:cNvPicPr>
            <a:picLocks noChangeAspect="1" noChangeArrowheads="1"/>
          </p:cNvPicPr>
          <p:nvPr/>
        </p:nvPicPr>
        <p:blipFill>
          <a:blip r:embed="rId2" cstate="print"/>
          <a:srcRect b="8444"/>
          <a:stretch>
            <a:fillRect/>
          </a:stretch>
        </p:blipFill>
        <p:spPr bwMode="auto">
          <a:xfrm>
            <a:off x="0" y="0"/>
            <a:ext cx="4924425" cy="6858000"/>
          </a:xfrm>
          <a:prstGeom prst="rect">
            <a:avLst/>
          </a:prstGeom>
          <a:noFill/>
        </p:spPr>
      </p:pic>
      <p:sp>
        <p:nvSpPr>
          <p:cNvPr id="184323" name="Rectangle 3"/>
          <p:cNvSpPr>
            <a:spLocks noChangeArrowheads="1"/>
          </p:cNvSpPr>
          <p:nvPr/>
        </p:nvSpPr>
        <p:spPr bwMode="auto">
          <a:xfrm>
            <a:off x="4859338" y="1363663"/>
            <a:ext cx="4284662" cy="404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5000"/>
              </a:spcAft>
            </a:pPr>
            <a:r>
              <a:rPr lang="el-GR" sz="2800" b="1" smtClean="0">
                <a:solidFill>
                  <a:srgbClr val="AFD7FF"/>
                </a:solidFill>
                <a:cs typeface="Arial" charset="0"/>
              </a:rPr>
              <a:t>Πήρες το φόρτωμα στην πλάτη,</a:t>
            </a:r>
          </a:p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5000"/>
              </a:spcAft>
            </a:pPr>
            <a:r>
              <a:rPr lang="el-GR" sz="2800" b="1" smtClean="0">
                <a:solidFill>
                  <a:srgbClr val="AFD7FF"/>
                </a:solidFill>
                <a:cs typeface="Arial" charset="0"/>
              </a:rPr>
              <a:t>ξεκίνησες χαράματα.</a:t>
            </a:r>
          </a:p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5000"/>
              </a:spcAft>
            </a:pPr>
            <a:r>
              <a:rPr lang="el-GR" sz="2800" b="1" smtClean="0">
                <a:solidFill>
                  <a:srgbClr val="AFD7FF"/>
                </a:solidFill>
                <a:cs typeface="Arial" charset="0"/>
              </a:rPr>
              <a:t>«Μπροστά στο μέτωπο πεινάνε»,</a:t>
            </a:r>
          </a:p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5000"/>
              </a:spcAft>
            </a:pPr>
            <a:r>
              <a:rPr lang="el-GR" sz="2800" b="1" smtClean="0">
                <a:solidFill>
                  <a:srgbClr val="AFD7FF"/>
                </a:solidFill>
                <a:cs typeface="Arial" charset="0"/>
              </a:rPr>
              <a:t>σου γράφει ο γιος στα γράμματα.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 descr="51"/>
          <p:cNvPicPr>
            <a:picLocks noChangeAspect="1" noChangeArrowheads="1"/>
          </p:cNvPicPr>
          <p:nvPr/>
        </p:nvPicPr>
        <p:blipFill>
          <a:blip r:embed="rId2" cstate="print"/>
          <a:srcRect r="28964"/>
          <a:stretch>
            <a:fillRect/>
          </a:stretch>
        </p:blipFill>
        <p:spPr bwMode="auto">
          <a:xfrm>
            <a:off x="827088" y="0"/>
            <a:ext cx="7596187" cy="6894513"/>
          </a:xfrm>
          <a:prstGeom prst="rect">
            <a:avLst/>
          </a:prstGeom>
          <a:noFill/>
        </p:spPr>
      </p:pic>
      <p:sp>
        <p:nvSpPr>
          <p:cNvPr id="185347" name="Rectangle 3"/>
          <p:cNvSpPr>
            <a:spLocks noChangeArrowheads="1"/>
          </p:cNvSpPr>
          <p:nvPr/>
        </p:nvSpPr>
        <p:spPr bwMode="auto">
          <a:xfrm>
            <a:off x="827088" y="4286250"/>
            <a:ext cx="7200900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fontAlgn="base">
              <a:spcBef>
                <a:spcPct val="5000"/>
              </a:spcBef>
              <a:spcAft>
                <a:spcPct val="0"/>
              </a:spcAft>
            </a:pPr>
            <a:r>
              <a:rPr lang="el-GR" sz="3200" b="1" i="1" smtClean="0">
                <a:solidFill>
                  <a:srgbClr val="FF9933"/>
                </a:solidFill>
                <a:cs typeface="Arial" charset="0"/>
              </a:rPr>
              <a:t>Άντε κι αυτοί σε καρτερούνε</a:t>
            </a:r>
            <a:endParaRPr lang="el-GR" sz="3200" b="1" smtClean="0">
              <a:solidFill>
                <a:srgbClr val="FF9933"/>
              </a:solidFill>
              <a:cs typeface="Arial" charset="0"/>
            </a:endParaRPr>
          </a:p>
          <a:p>
            <a:pPr algn="ctr" fontAlgn="base">
              <a:spcBef>
                <a:spcPct val="5000"/>
              </a:spcBef>
              <a:spcAft>
                <a:spcPct val="0"/>
              </a:spcAft>
            </a:pPr>
            <a:r>
              <a:rPr lang="el-GR" sz="3200" b="1" i="1" smtClean="0">
                <a:solidFill>
                  <a:srgbClr val="FF9933"/>
                </a:solidFill>
                <a:cs typeface="Arial" charset="0"/>
              </a:rPr>
              <a:t>σαν τη φωτιά στην παγωνιά.</a:t>
            </a:r>
            <a:endParaRPr lang="el-GR" sz="3200" b="1" smtClean="0">
              <a:solidFill>
                <a:srgbClr val="FF9933"/>
              </a:solidFill>
              <a:cs typeface="Arial" charset="0"/>
            </a:endParaRPr>
          </a:p>
          <a:p>
            <a:pPr algn="ctr" fontAlgn="base">
              <a:spcBef>
                <a:spcPct val="5000"/>
              </a:spcBef>
              <a:spcAft>
                <a:spcPct val="0"/>
              </a:spcAft>
            </a:pPr>
            <a:r>
              <a:rPr lang="el-GR" sz="3200" b="1" i="1" smtClean="0">
                <a:solidFill>
                  <a:srgbClr val="FF9933"/>
                </a:solidFill>
                <a:cs typeface="Arial" charset="0"/>
              </a:rPr>
              <a:t>Άντε κι αυτοί σε καρτερούνε,</a:t>
            </a:r>
            <a:endParaRPr lang="el-GR" sz="3200" b="1" smtClean="0">
              <a:solidFill>
                <a:srgbClr val="FF9933"/>
              </a:solidFill>
              <a:cs typeface="Arial" charset="0"/>
            </a:endParaRPr>
          </a:p>
          <a:p>
            <a:pPr algn="ctr" fontAlgn="base">
              <a:spcBef>
                <a:spcPct val="5000"/>
              </a:spcBef>
              <a:spcAft>
                <a:spcPct val="0"/>
              </a:spcAft>
            </a:pPr>
            <a:r>
              <a:rPr lang="el-GR" sz="3200" b="1" i="1" smtClean="0">
                <a:solidFill>
                  <a:srgbClr val="FF9933"/>
                </a:solidFill>
                <a:cs typeface="Arial" charset="0"/>
              </a:rPr>
              <a:t>γυναίκα ηπειρώτισσα.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 descr="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57700" cy="6858000"/>
          </a:xfrm>
          <a:prstGeom prst="rect">
            <a:avLst/>
          </a:prstGeom>
          <a:noFill/>
        </p:spPr>
      </p:pic>
      <p:sp>
        <p:nvSpPr>
          <p:cNvPr id="186371" name="Rectangle 3"/>
          <p:cNvSpPr>
            <a:spLocks noChangeArrowheads="1"/>
          </p:cNvSpPr>
          <p:nvPr/>
        </p:nvSpPr>
        <p:spPr bwMode="auto">
          <a:xfrm>
            <a:off x="4319588" y="1438275"/>
            <a:ext cx="4932362" cy="404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5000"/>
              </a:spcAft>
            </a:pPr>
            <a:r>
              <a:rPr lang="el-GR" sz="2800" b="1" smtClean="0">
                <a:solidFill>
                  <a:srgbClr val="B2B2B2"/>
                </a:solidFill>
                <a:cs typeface="Arial" charset="0"/>
              </a:rPr>
              <a:t>Σου γράφει ακόμα πως κρυώνουν</a:t>
            </a:r>
          </a:p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5000"/>
              </a:spcAft>
            </a:pPr>
            <a:r>
              <a:rPr lang="el-GR" sz="2800" b="1" smtClean="0">
                <a:solidFill>
                  <a:srgbClr val="B2B2B2"/>
                </a:solidFill>
                <a:cs typeface="Arial" charset="0"/>
              </a:rPr>
              <a:t>κι είναι τα ρούχα λιγοστά.</a:t>
            </a:r>
          </a:p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5000"/>
              </a:spcAft>
            </a:pPr>
            <a:r>
              <a:rPr lang="el-GR" sz="2800" b="1" smtClean="0">
                <a:solidFill>
                  <a:srgbClr val="B2B2B2"/>
                </a:solidFill>
                <a:cs typeface="Arial" charset="0"/>
              </a:rPr>
              <a:t>Σου γράφει: </a:t>
            </a:r>
            <a:br>
              <a:rPr lang="el-GR" sz="2800" b="1" smtClean="0">
                <a:solidFill>
                  <a:srgbClr val="B2B2B2"/>
                </a:solidFill>
                <a:cs typeface="Arial" charset="0"/>
              </a:rPr>
            </a:br>
            <a:r>
              <a:rPr lang="el-GR" sz="2800" b="1" smtClean="0">
                <a:solidFill>
                  <a:srgbClr val="B2B2B2"/>
                </a:solidFill>
                <a:cs typeface="Arial" charset="0"/>
              </a:rPr>
              <a:t>«όμως μη φοβάσαι,</a:t>
            </a:r>
          </a:p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5000"/>
              </a:spcAft>
            </a:pPr>
            <a:r>
              <a:rPr lang="el-GR" sz="2800" b="1" smtClean="0">
                <a:solidFill>
                  <a:srgbClr val="B2B2B2"/>
                </a:solidFill>
                <a:cs typeface="Arial" charset="0"/>
              </a:rPr>
              <a:t>εμείς θα πάμ΄ όλο μπροστά».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 descr="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20375" cy="6889750"/>
          </a:xfrm>
          <a:prstGeom prst="rect">
            <a:avLst/>
          </a:prstGeom>
          <a:noFill/>
        </p:spPr>
      </p:pic>
      <p:sp>
        <p:nvSpPr>
          <p:cNvPr id="187395" name="Rectangle 3"/>
          <p:cNvSpPr>
            <a:spLocks noChangeArrowheads="1"/>
          </p:cNvSpPr>
          <p:nvPr/>
        </p:nvSpPr>
        <p:spPr bwMode="auto">
          <a:xfrm>
            <a:off x="1116013" y="4365625"/>
            <a:ext cx="7200900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3300"/>
            </a:outerShdw>
          </a:effectLst>
        </p:spPr>
        <p:txBody>
          <a:bodyPr anchor="ctr">
            <a:spAutoFit/>
          </a:bodyPr>
          <a:lstStyle/>
          <a:p>
            <a:pPr algn="ctr" fontAlgn="base">
              <a:spcBef>
                <a:spcPct val="5000"/>
              </a:spcBef>
              <a:spcAft>
                <a:spcPct val="0"/>
              </a:spcAft>
            </a:pPr>
            <a:r>
              <a:rPr lang="el-GR" sz="3200" b="1" i="1" smtClean="0">
                <a:solidFill>
                  <a:srgbClr val="FFFFFF"/>
                </a:solidFill>
                <a:cs typeface="Arial" charset="0"/>
              </a:rPr>
              <a:t>Άντε κι αυτοί σε καρτερούνε</a:t>
            </a:r>
            <a:endParaRPr lang="el-GR" sz="3200" b="1" smtClean="0">
              <a:solidFill>
                <a:srgbClr val="FFFFFF"/>
              </a:solidFill>
              <a:cs typeface="Arial" charset="0"/>
            </a:endParaRPr>
          </a:p>
          <a:p>
            <a:pPr algn="ctr" fontAlgn="base">
              <a:spcBef>
                <a:spcPct val="5000"/>
              </a:spcBef>
              <a:spcAft>
                <a:spcPct val="0"/>
              </a:spcAft>
            </a:pPr>
            <a:r>
              <a:rPr lang="el-GR" sz="3200" b="1" i="1" smtClean="0">
                <a:solidFill>
                  <a:srgbClr val="FFFFFF"/>
                </a:solidFill>
                <a:cs typeface="Arial" charset="0"/>
              </a:rPr>
              <a:t>σαν τη φωτιά στην παγωνιά.</a:t>
            </a:r>
            <a:endParaRPr lang="el-GR" sz="3200" b="1" smtClean="0">
              <a:solidFill>
                <a:srgbClr val="FFFFFF"/>
              </a:solidFill>
              <a:cs typeface="Arial" charset="0"/>
            </a:endParaRPr>
          </a:p>
          <a:p>
            <a:pPr algn="ctr" fontAlgn="base">
              <a:spcBef>
                <a:spcPct val="5000"/>
              </a:spcBef>
              <a:spcAft>
                <a:spcPct val="0"/>
              </a:spcAft>
            </a:pPr>
            <a:r>
              <a:rPr lang="el-GR" sz="3200" b="1" i="1" smtClean="0">
                <a:solidFill>
                  <a:srgbClr val="FFFFFF"/>
                </a:solidFill>
                <a:cs typeface="Arial" charset="0"/>
              </a:rPr>
              <a:t>Άντε κι αυτοί σε καρτερούνε,</a:t>
            </a:r>
            <a:endParaRPr lang="el-GR" sz="3200" b="1" smtClean="0">
              <a:solidFill>
                <a:srgbClr val="FFFFFF"/>
              </a:solidFill>
              <a:cs typeface="Arial" charset="0"/>
            </a:endParaRPr>
          </a:p>
          <a:p>
            <a:pPr algn="ctr" fontAlgn="base">
              <a:spcBef>
                <a:spcPct val="5000"/>
              </a:spcBef>
              <a:spcAft>
                <a:spcPct val="0"/>
              </a:spcAft>
            </a:pPr>
            <a:r>
              <a:rPr lang="el-GR" sz="3200" b="1" i="1" smtClean="0">
                <a:solidFill>
                  <a:srgbClr val="FFFFFF"/>
                </a:solidFill>
                <a:cs typeface="Arial" charset="0"/>
              </a:rPr>
              <a:t>γυναίκα ηπειρώτισσα.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 descr="νεοΟ18"/>
          <p:cNvPicPr>
            <a:picLocks noChangeAspect="1" noChangeArrowheads="1"/>
          </p:cNvPicPr>
          <p:nvPr/>
        </p:nvPicPr>
        <p:blipFill>
          <a:blip r:embed="rId2" cstate="print"/>
          <a:srcRect t="25847" r="47688"/>
          <a:stretch>
            <a:fillRect/>
          </a:stretch>
        </p:blipFill>
        <p:spPr bwMode="auto">
          <a:xfrm>
            <a:off x="36513" y="-1755775"/>
            <a:ext cx="9144000" cy="8650288"/>
          </a:xfrm>
          <a:prstGeom prst="rect">
            <a:avLst/>
          </a:prstGeom>
          <a:noFill/>
          <a:effectLst>
            <a:outerShdw dist="53882" dir="2700000" algn="ctr" rotWithShape="0">
              <a:srgbClr val="808080"/>
            </a:outerShdw>
          </a:effectLst>
        </p:spPr>
      </p:pic>
      <p:sp>
        <p:nvSpPr>
          <p:cNvPr id="188419" name="Rectangle 3"/>
          <p:cNvSpPr>
            <a:spLocks noChangeArrowheads="1"/>
          </p:cNvSpPr>
          <p:nvPr/>
        </p:nvSpPr>
        <p:spPr bwMode="auto">
          <a:xfrm>
            <a:off x="-539750" y="117475"/>
            <a:ext cx="7488238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000066"/>
            </a:outerShdw>
          </a:effec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3200" b="1" smtClean="0">
                <a:solidFill>
                  <a:srgbClr val="FFFFFF"/>
                </a:solidFill>
                <a:cs typeface="Arial" charset="0"/>
              </a:rPr>
              <a:t>Πήρες το φόρτωμα στην πλάτη,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3200" b="1" smtClean="0">
                <a:solidFill>
                  <a:srgbClr val="FFFFFF"/>
                </a:solidFill>
                <a:cs typeface="Arial" charset="0"/>
              </a:rPr>
              <a:t>και πριν χαράξει η αυγή,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3200" b="1" smtClean="0">
                <a:solidFill>
                  <a:srgbClr val="FFFFFF"/>
                </a:solidFill>
                <a:cs typeface="Arial" charset="0"/>
              </a:rPr>
              <a:t>το χιόνι δεν το λογαριάζεις,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3200" b="1" smtClean="0">
                <a:solidFill>
                  <a:srgbClr val="FFFFFF"/>
                </a:solidFill>
                <a:cs typeface="Arial" charset="0"/>
              </a:rPr>
              <a:t>πας για να φτάσεις στην κορφή.</a:t>
            </a: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 descr="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2650" y="0"/>
            <a:ext cx="4451350" cy="6858000"/>
          </a:xfrm>
          <a:prstGeom prst="rect">
            <a:avLst/>
          </a:prstGeom>
          <a:noFill/>
        </p:spPr>
      </p:pic>
      <p:sp>
        <p:nvSpPr>
          <p:cNvPr id="189443" name="Rectangle 3"/>
          <p:cNvSpPr>
            <a:spLocks noChangeArrowheads="1"/>
          </p:cNvSpPr>
          <p:nvPr/>
        </p:nvSpPr>
        <p:spPr bwMode="auto">
          <a:xfrm>
            <a:off x="-180975" y="987425"/>
            <a:ext cx="5040313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base">
              <a:spcBef>
                <a:spcPct val="5000"/>
              </a:spcBef>
              <a:spcAft>
                <a:spcPct val="0"/>
              </a:spcAft>
            </a:pPr>
            <a:r>
              <a:rPr lang="el-GR" sz="3200" b="1" i="1" smtClean="0">
                <a:solidFill>
                  <a:srgbClr val="FFFFFF"/>
                </a:solidFill>
                <a:cs typeface="Arial" charset="0"/>
              </a:rPr>
              <a:t>Άντε κι αυτοί σε καρτερούνε</a:t>
            </a:r>
            <a:endParaRPr lang="el-GR" sz="3200" b="1" smtClean="0">
              <a:solidFill>
                <a:srgbClr val="FFFFFF"/>
              </a:solidFill>
              <a:cs typeface="Arial" charset="0"/>
            </a:endParaRPr>
          </a:p>
          <a:p>
            <a:pPr algn="ctr" fontAlgn="base">
              <a:spcBef>
                <a:spcPct val="5000"/>
              </a:spcBef>
              <a:spcAft>
                <a:spcPct val="0"/>
              </a:spcAft>
            </a:pPr>
            <a:r>
              <a:rPr lang="el-GR" sz="3200" b="1" i="1" smtClean="0">
                <a:solidFill>
                  <a:srgbClr val="FFFFFF"/>
                </a:solidFill>
                <a:cs typeface="Arial" charset="0"/>
              </a:rPr>
              <a:t>σαν τη φωτιά στην παγωνιά.</a:t>
            </a:r>
            <a:endParaRPr lang="el-GR" sz="3200" b="1" smtClean="0">
              <a:solidFill>
                <a:srgbClr val="FFFFFF"/>
              </a:solidFill>
              <a:cs typeface="Arial" charset="0"/>
            </a:endParaRPr>
          </a:p>
          <a:p>
            <a:pPr algn="ctr" fontAlgn="base">
              <a:spcBef>
                <a:spcPct val="5000"/>
              </a:spcBef>
              <a:spcAft>
                <a:spcPct val="0"/>
              </a:spcAft>
            </a:pPr>
            <a:r>
              <a:rPr lang="el-GR" sz="3200" b="1" i="1" smtClean="0">
                <a:solidFill>
                  <a:srgbClr val="FFFFFF"/>
                </a:solidFill>
                <a:cs typeface="Arial" charset="0"/>
              </a:rPr>
              <a:t>Άντε κι αυτοί σε καρτερούνε,</a:t>
            </a:r>
            <a:endParaRPr lang="el-GR" sz="3200" b="1" smtClean="0">
              <a:solidFill>
                <a:srgbClr val="FFFFFF"/>
              </a:solidFill>
              <a:cs typeface="Arial" charset="0"/>
            </a:endParaRPr>
          </a:p>
          <a:p>
            <a:pPr algn="ctr" fontAlgn="base">
              <a:spcBef>
                <a:spcPct val="5000"/>
              </a:spcBef>
              <a:spcAft>
                <a:spcPct val="0"/>
              </a:spcAft>
            </a:pPr>
            <a:r>
              <a:rPr lang="el-GR" sz="3200" b="1" i="1" smtClean="0">
                <a:solidFill>
                  <a:srgbClr val="FFFFFF"/>
                </a:solidFill>
                <a:cs typeface="Arial" charset="0"/>
              </a:rPr>
              <a:t>γυναίκα ηπειρώτισσα.</a:t>
            </a: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75" y="0"/>
            <a:ext cx="9972675" cy="6858000"/>
          </a:xfrm>
          <a:prstGeom prst="rect">
            <a:avLst/>
          </a:prstGeom>
          <a:noFill/>
        </p:spPr>
      </p:pic>
      <p:sp>
        <p:nvSpPr>
          <p:cNvPr id="190467" name="Rectangle 3"/>
          <p:cNvSpPr>
            <a:spLocks noChangeArrowheads="1"/>
          </p:cNvSpPr>
          <p:nvPr/>
        </p:nvSpPr>
        <p:spPr bwMode="auto">
          <a:xfrm>
            <a:off x="3348038" y="188913"/>
            <a:ext cx="63373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6600"/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3200" b="1" smtClean="0">
                <a:solidFill>
                  <a:srgbClr val="FFFFFF"/>
                </a:solidFill>
                <a:cs typeface="Arial" charset="0"/>
              </a:rPr>
              <a:t>Σα μάνα ποιος σε σταματάει,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3200" b="1" smtClean="0">
                <a:solidFill>
                  <a:srgbClr val="FFFFFF"/>
                </a:solidFill>
                <a:cs typeface="Arial" charset="0"/>
              </a:rPr>
              <a:t>σαν Ελληνίδα ποιος μπορεί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3200" b="1" smtClean="0">
                <a:solidFill>
                  <a:srgbClr val="FFFFFF"/>
                </a:solidFill>
                <a:cs typeface="Arial" charset="0"/>
              </a:rPr>
              <a:t>τη λευτεριά να σου στερήσει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3200" b="1" smtClean="0">
                <a:solidFill>
                  <a:srgbClr val="FFFFFF"/>
                </a:solidFill>
                <a:cs typeface="Arial" charset="0"/>
              </a:rPr>
              <a:t>και να’ σαι ακόμα ζωντανή;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 descr="Ο12"/>
          <p:cNvPicPr>
            <a:picLocks noChangeAspect="1" noChangeArrowheads="1"/>
          </p:cNvPicPr>
          <p:nvPr/>
        </p:nvPicPr>
        <p:blipFill>
          <a:blip r:embed="rId2" cstate="print"/>
          <a:srcRect l="4820"/>
          <a:stretch>
            <a:fillRect/>
          </a:stretch>
        </p:blipFill>
        <p:spPr bwMode="auto">
          <a:xfrm>
            <a:off x="-468313" y="6350"/>
            <a:ext cx="9937751" cy="6851650"/>
          </a:xfrm>
          <a:prstGeom prst="rect">
            <a:avLst/>
          </a:prstGeom>
          <a:noFill/>
          <a:effectLst>
            <a:outerShdw dist="35921" dir="2700000" algn="ctr" rotWithShape="0">
              <a:srgbClr val="CC6600"/>
            </a:outerShdw>
          </a:effectLst>
        </p:spPr>
      </p:pic>
      <p:sp>
        <p:nvSpPr>
          <p:cNvPr id="191491" name="Rectangle 3"/>
          <p:cNvSpPr>
            <a:spLocks noChangeArrowheads="1"/>
          </p:cNvSpPr>
          <p:nvPr/>
        </p:nvSpPr>
        <p:spPr bwMode="auto">
          <a:xfrm>
            <a:off x="200025" y="188913"/>
            <a:ext cx="5740400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A42700"/>
            </a:outerShdw>
          </a:effec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5000"/>
              </a:spcBef>
              <a:spcAft>
                <a:spcPct val="0"/>
              </a:spcAft>
            </a:pPr>
            <a:r>
              <a:rPr lang="el-GR" sz="3200" b="1" i="1" smtClean="0">
                <a:solidFill>
                  <a:srgbClr val="FFFF99"/>
                </a:solidFill>
                <a:cs typeface="Arial" charset="0"/>
              </a:rPr>
              <a:t>Άντε κι αυτοί σε καρτερούνε</a:t>
            </a:r>
            <a:endParaRPr lang="el-GR" sz="3200" b="1" smtClean="0">
              <a:solidFill>
                <a:srgbClr val="FFFF99"/>
              </a:solidFill>
              <a:cs typeface="Arial" charset="0"/>
            </a:endParaRPr>
          </a:p>
          <a:p>
            <a:pPr algn="ctr" fontAlgn="base">
              <a:spcBef>
                <a:spcPct val="5000"/>
              </a:spcBef>
              <a:spcAft>
                <a:spcPct val="0"/>
              </a:spcAft>
            </a:pPr>
            <a:r>
              <a:rPr lang="el-GR" sz="3200" b="1" i="1" smtClean="0">
                <a:solidFill>
                  <a:srgbClr val="FFFF99"/>
                </a:solidFill>
                <a:cs typeface="Arial" charset="0"/>
              </a:rPr>
              <a:t>σαν τη φωτιά στην παγωνιά.</a:t>
            </a:r>
            <a:endParaRPr lang="el-GR" sz="3200" b="1" smtClean="0">
              <a:solidFill>
                <a:srgbClr val="FFFF99"/>
              </a:solidFill>
              <a:cs typeface="Arial" charset="0"/>
            </a:endParaRPr>
          </a:p>
          <a:p>
            <a:pPr algn="ctr" fontAlgn="base">
              <a:spcBef>
                <a:spcPct val="5000"/>
              </a:spcBef>
              <a:spcAft>
                <a:spcPct val="0"/>
              </a:spcAft>
            </a:pPr>
            <a:r>
              <a:rPr lang="el-GR" sz="3200" b="1" i="1" smtClean="0">
                <a:solidFill>
                  <a:srgbClr val="FFFF99"/>
                </a:solidFill>
                <a:cs typeface="Arial" charset="0"/>
              </a:rPr>
              <a:t>Άντε κι αυτοί σε καρτερούνε,</a:t>
            </a:r>
            <a:endParaRPr lang="el-GR" sz="3200" b="1" smtClean="0">
              <a:solidFill>
                <a:srgbClr val="FFFF99"/>
              </a:solidFill>
              <a:cs typeface="Arial" charset="0"/>
            </a:endParaRPr>
          </a:p>
          <a:p>
            <a:pPr algn="ctr" fontAlgn="base">
              <a:spcBef>
                <a:spcPct val="5000"/>
              </a:spcBef>
              <a:spcAft>
                <a:spcPct val="0"/>
              </a:spcAft>
            </a:pPr>
            <a:r>
              <a:rPr lang="el-GR" sz="3200" b="1" i="1" smtClean="0">
                <a:solidFill>
                  <a:srgbClr val="FFFF99"/>
                </a:solidFill>
                <a:cs typeface="Arial" charset="0"/>
              </a:rPr>
              <a:t>γυναίκα ηπειρώτισσα.</a:t>
            </a: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Αναλαμπή">
  <a:themeElements>
    <a:clrScheme name="Αναλαμπή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Αναλαμπή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Αναλαμπή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Αναλαμπή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Αναλαμπή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Αναλαμπή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Αναλαμπή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Αναλαμπή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Αναλαμπή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Αναλαμπή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Αναλαμπή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</Words>
  <Application>Microsoft Office PowerPoint</Application>
  <PresentationFormat>Προβολή στην οθόνη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8</vt:i4>
      </vt:variant>
    </vt:vector>
  </HeadingPairs>
  <TitlesOfParts>
    <vt:vector size="10" baseType="lpstr">
      <vt:lpstr>Θέμα του Office</vt:lpstr>
      <vt:lpstr>Αναλαμπή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ΜΗΤΣΟΠΟΥΛΟΣ</dc:creator>
  <cp:lastModifiedBy>ΜΗΤΣΟΠΟΥΛΟΣ</cp:lastModifiedBy>
  <cp:revision>1</cp:revision>
  <dcterms:created xsi:type="dcterms:W3CDTF">2011-10-04T18:54:27Z</dcterms:created>
  <dcterms:modified xsi:type="dcterms:W3CDTF">2011-10-04T18:55:37Z</dcterms:modified>
</cp:coreProperties>
</file>