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63" r:id="rId5"/>
    <p:sldId id="278" r:id="rId6"/>
    <p:sldId id="262" r:id="rId7"/>
    <p:sldId id="261" r:id="rId8"/>
    <p:sldId id="260" r:id="rId9"/>
    <p:sldId id="267" r:id="rId10"/>
    <p:sldId id="259" r:id="rId11"/>
    <p:sldId id="270" r:id="rId12"/>
    <p:sldId id="269" r:id="rId13"/>
    <p:sldId id="268" r:id="rId14"/>
    <p:sldId id="274" r:id="rId15"/>
    <p:sldId id="273" r:id="rId16"/>
    <p:sldId id="272" r:id="rId17"/>
    <p:sldId id="271" r:id="rId18"/>
    <p:sldId id="279" r:id="rId19"/>
    <p:sldId id="281" r:id="rId20"/>
    <p:sldId id="282" r:id="rId21"/>
    <p:sldId id="283" r:id="rId22"/>
    <p:sldId id="284" r:id="rId23"/>
    <p:sldId id="285" r:id="rId24"/>
    <p:sldId id="286" r:id="rId25"/>
    <p:sldId id="277"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660"/>
  </p:normalViewPr>
  <p:slideViewPr>
    <p:cSldViewPr>
      <p:cViewPr varScale="1">
        <p:scale>
          <a:sx n="47" d="100"/>
          <a:sy n="47" d="100"/>
        </p:scale>
        <p:origin x="1483"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CC8168-F9B5-486F-955E-91C6A626828A}" type="datetimeFigureOut">
              <a:rPr lang="el-GR" smtClean="0"/>
              <a:pPr/>
              <a:t>11/9/2025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A61364-12C8-477A-AF75-6531AB72B466}" type="slidenum">
              <a:rPr lang="el-GR" smtClean="0"/>
              <a:pPr/>
              <a:t>‹#›</a:t>
            </a:fld>
            <a:endParaRPr lang="el-GR"/>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C8168-F9B5-486F-955E-91C6A626828A}" type="datetimeFigureOut">
              <a:rPr lang="el-GR" smtClean="0"/>
              <a:pPr/>
              <a:t>11/9/2025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61364-12C8-477A-AF75-6531AB72B4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marL="0" indent="0" algn="ctr">
              <a:buNone/>
            </a:pPr>
            <a:r>
              <a:rPr lang="el-GR" sz="7200" b="1" dirty="0"/>
              <a:t>ΜΙΚΡΑ ΑΣΙΑ</a:t>
            </a:r>
          </a:p>
          <a:p>
            <a:pPr marL="0" indent="0" algn="ctr">
              <a:buNone/>
            </a:pPr>
            <a:r>
              <a:rPr lang="el-GR" sz="7200" b="1" dirty="0"/>
              <a:t>ΕΡΩΤΗΣΕΙΣ ΓΝΩΣΕΩΝ </a:t>
            </a:r>
          </a:p>
        </p:txBody>
      </p:sp>
      <p:pic>
        <p:nvPicPr>
          <p:cNvPr id="4" name="Picture 4" descr="Premium Vector | Cute little kid girl think with question mark"/>
          <p:cNvPicPr>
            <a:picLocks noChangeAspect="1" noChangeArrowheads="1"/>
          </p:cNvPicPr>
          <p:nvPr/>
        </p:nvPicPr>
        <p:blipFill>
          <a:blip r:embed="rId2" cstate="print">
            <a:clrChange>
              <a:clrFrom>
                <a:srgbClr val="FFFFFF"/>
              </a:clrFrom>
              <a:clrTo>
                <a:srgbClr val="FFFFFF">
                  <a:alpha val="0"/>
                </a:srgbClr>
              </a:clrTo>
            </a:clrChange>
          </a:blip>
          <a:srcRect l="17964" t="7612" r="9205" b="10268"/>
          <a:stretch>
            <a:fillRect/>
          </a:stretch>
        </p:blipFill>
        <p:spPr bwMode="auto">
          <a:xfrm>
            <a:off x="539552" y="4077072"/>
            <a:ext cx="1800200" cy="2448272"/>
          </a:xfrm>
          <a:prstGeom prst="rect">
            <a:avLst/>
          </a:prstGeom>
          <a:noFill/>
        </p:spPr>
      </p:pic>
      <p:pic>
        <p:nvPicPr>
          <p:cNvPr id="14338" name="Picture 2" descr="Bulb Light Bulb GIF - Bulb Light Bulb Lightning - Discover &amp; Share GIFs"/>
          <p:cNvPicPr>
            <a:picLocks noChangeAspect="1" noChangeArrowheads="1" noCrop="1"/>
          </p:cNvPicPr>
          <p:nvPr/>
        </p:nvPicPr>
        <p:blipFill>
          <a:blip r:embed="rId3" cstate="print">
            <a:clrChange>
              <a:clrFrom>
                <a:srgbClr val="FCFEFC"/>
              </a:clrFrom>
              <a:clrTo>
                <a:srgbClr val="FCFEFC">
                  <a:alpha val="0"/>
                </a:srgbClr>
              </a:clrTo>
            </a:clrChange>
          </a:blip>
          <a:srcRect/>
          <a:stretch>
            <a:fillRect/>
          </a:stretch>
        </p:blipFill>
        <p:spPr bwMode="auto">
          <a:xfrm>
            <a:off x="5220072" y="-1035496"/>
            <a:ext cx="4743450" cy="4743450"/>
          </a:xfrm>
          <a:prstGeom prst="rect">
            <a:avLst/>
          </a:prstGeom>
          <a:noFill/>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lstStyle/>
          <a:p>
            <a:r>
              <a:rPr lang="el-GR" b="1" dirty="0">
                <a:latin typeface="Georgia" pitchFamily="18" charset="0"/>
              </a:rPr>
              <a:t> 8) Συμπληρώστε τα κενά:</a:t>
            </a:r>
            <a:endParaRPr lang="el-GR" dirty="0"/>
          </a:p>
        </p:txBody>
      </p:sp>
      <p:sp>
        <p:nvSpPr>
          <p:cNvPr id="3" name="2 - Θέση περιεχομένου"/>
          <p:cNvSpPr>
            <a:spLocks noGrp="1"/>
          </p:cNvSpPr>
          <p:nvPr>
            <p:ph idx="1"/>
          </p:nvPr>
        </p:nvSpPr>
        <p:spPr>
          <a:xfrm>
            <a:off x="0" y="2636912"/>
            <a:ext cx="8892480" cy="3417243"/>
          </a:xfrm>
        </p:spPr>
        <p:txBody>
          <a:bodyPr/>
          <a:lstStyle/>
          <a:p>
            <a:pPr>
              <a:buNone/>
            </a:pPr>
            <a:r>
              <a:rPr lang="el-GR" b="1" i="1" dirty="0">
                <a:latin typeface="Georgia" pitchFamily="18" charset="0"/>
              </a:rPr>
              <a:t>    Την είσοδο τους ακολουθεί πυρπόληση της πόλης και ………….. των κατοίκων μπροστά στα ………. βλέμματα των ξένων.</a:t>
            </a: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67544" y="260648"/>
            <a:ext cx="8229600" cy="2434282"/>
          </a:xfrm>
        </p:spPr>
        <p:txBody>
          <a:bodyPr>
            <a:normAutofit fontScale="90000"/>
          </a:bodyPr>
          <a:lstStyle/>
          <a:p>
            <a:r>
              <a:rPr lang="el-GR" sz="3600" b="1" dirty="0">
                <a:latin typeface="Georgia" pitchFamily="18" charset="0"/>
              </a:rPr>
              <a:t>9) Τα πολεμικά συμμαχικά πλοία που βρίσκονταν τότε στη Σμύρνη βοήθησαν και έσωσαν την τελευταία στιγμή  γέρους κα γυναικόπαιδα.</a:t>
            </a:r>
          </a:p>
        </p:txBody>
      </p:sp>
      <p:sp>
        <p:nvSpPr>
          <p:cNvPr id="3" name="2 - Θέση περιεχομένου"/>
          <p:cNvSpPr>
            <a:spLocks noGrp="1"/>
          </p:cNvSpPr>
          <p:nvPr>
            <p:ph idx="1"/>
          </p:nvPr>
        </p:nvSpPr>
        <p:spPr>
          <a:xfrm>
            <a:off x="457200" y="3068960"/>
            <a:ext cx="8229600" cy="3057203"/>
          </a:xfrm>
        </p:spPr>
        <p:txBody>
          <a:bodyPr>
            <a:normAutofit/>
          </a:bodyPr>
          <a:lstStyle/>
          <a:p>
            <a:pPr>
              <a:buNone/>
            </a:pPr>
            <a:r>
              <a:rPr lang="el-GR" sz="4000" b="1" i="1" dirty="0">
                <a:latin typeface="Georgia" pitchFamily="18" charset="0"/>
              </a:rPr>
              <a:t>Σ  - Λ</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57200" y="274638"/>
            <a:ext cx="8229600" cy="3514402"/>
          </a:xfrm>
        </p:spPr>
        <p:txBody>
          <a:bodyPr>
            <a:normAutofit fontScale="90000"/>
          </a:bodyPr>
          <a:lstStyle/>
          <a:p>
            <a:pPr algn="l"/>
            <a:r>
              <a:rPr lang="el-GR" sz="3600" b="1" dirty="0">
                <a:latin typeface="Georgia" pitchFamily="18" charset="0"/>
              </a:rPr>
              <a:t>10) Ένα  από τα δυνατότερα συναισθήματα που πήρα μαζί μου  από τη Σμύρνη  ήταν το συναίσθημα της ντροπής γιατί ανήκα στο ανθρώπινο γένος» έγραψε στο βιβλίο του «Η μάστιγα της Ασίας» ο…</a:t>
            </a:r>
            <a:br>
              <a:rPr lang="el-GR" sz="3600" b="1" dirty="0">
                <a:latin typeface="Georgia" pitchFamily="18" charset="0"/>
              </a:rPr>
            </a:br>
            <a:endParaRPr lang="el-GR" sz="3600" b="1" dirty="0">
              <a:latin typeface="Georgia" pitchFamily="18" charset="0"/>
            </a:endParaRPr>
          </a:p>
        </p:txBody>
      </p:sp>
      <p:sp>
        <p:nvSpPr>
          <p:cNvPr id="3" name="2 - Θέση περιεχομένου"/>
          <p:cNvSpPr>
            <a:spLocks noGrp="1"/>
          </p:cNvSpPr>
          <p:nvPr>
            <p:ph idx="1"/>
          </p:nvPr>
        </p:nvSpPr>
        <p:spPr>
          <a:xfrm>
            <a:off x="179512" y="3789040"/>
            <a:ext cx="8445624" cy="2304256"/>
          </a:xfrm>
        </p:spPr>
        <p:txBody>
          <a:bodyPr>
            <a:normAutofit fontScale="92500" lnSpcReduction="10000"/>
          </a:bodyPr>
          <a:lstStyle/>
          <a:p>
            <a:pPr>
              <a:buNone/>
            </a:pPr>
            <a:r>
              <a:rPr lang="el-GR" sz="3500" b="1" i="1" dirty="0">
                <a:latin typeface="Georgia" pitchFamily="18" charset="0"/>
              </a:rPr>
              <a:t>Α) Νικόλαος Πλαστήρας</a:t>
            </a:r>
          </a:p>
          <a:p>
            <a:pPr>
              <a:buNone/>
            </a:pPr>
            <a:r>
              <a:rPr lang="el-GR" sz="3500" b="1" i="1" dirty="0">
                <a:latin typeface="Georgia" pitchFamily="18" charset="0"/>
              </a:rPr>
              <a:t>Β) Ελευθέριος Βενιζέλος</a:t>
            </a:r>
          </a:p>
          <a:p>
            <a:pPr>
              <a:buNone/>
            </a:pPr>
            <a:r>
              <a:rPr lang="el-GR" sz="3500" b="1" i="1" dirty="0">
                <a:latin typeface="Georgia" pitchFamily="18" charset="0"/>
              </a:rPr>
              <a:t>Γ) Τζορτζ Χόρτον</a:t>
            </a:r>
          </a:p>
          <a:p>
            <a:pPr>
              <a:buNone/>
            </a:pPr>
            <a:r>
              <a:rPr lang="el-GR" sz="3500" b="1" i="1" dirty="0">
                <a:latin typeface="Georgia" pitchFamily="18" charset="0"/>
              </a:rPr>
              <a:t>Δ) Γεώργιος Μυλωνάς</a:t>
            </a:r>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normAutofit fontScale="90000"/>
          </a:bodyPr>
          <a:lstStyle/>
          <a:p>
            <a:pPr algn="l"/>
            <a:r>
              <a:rPr lang="el-GR" b="1" dirty="0">
                <a:latin typeface="Georgia" pitchFamily="18" charset="0"/>
              </a:rPr>
              <a:t>11) Συμπλήρωσε τα ονόματα:</a:t>
            </a:r>
          </a:p>
        </p:txBody>
      </p:sp>
      <p:sp>
        <p:nvSpPr>
          <p:cNvPr id="3" name="2 - Θέση περιεχομένου"/>
          <p:cNvSpPr>
            <a:spLocks noGrp="1"/>
          </p:cNvSpPr>
          <p:nvPr>
            <p:ph idx="1"/>
          </p:nvPr>
        </p:nvSpPr>
        <p:spPr>
          <a:xfrm>
            <a:off x="914400" y="1988840"/>
            <a:ext cx="8229600" cy="4525963"/>
          </a:xfrm>
        </p:spPr>
        <p:txBody>
          <a:bodyPr/>
          <a:lstStyle/>
          <a:p>
            <a:pPr>
              <a:buNone/>
            </a:pPr>
            <a:r>
              <a:rPr lang="el-GR" b="1" i="1" dirty="0">
                <a:latin typeface="Georgia" pitchFamily="18" charset="0"/>
              </a:rPr>
              <a:t>Ζήλων Ε……………..</a:t>
            </a:r>
          </a:p>
          <a:p>
            <a:pPr>
              <a:buNone/>
            </a:pPr>
            <a:r>
              <a:rPr lang="el-GR" b="1" i="1" dirty="0">
                <a:latin typeface="Georgia" pitchFamily="18" charset="0"/>
              </a:rPr>
              <a:t>Σμύρνης  Χ………….</a:t>
            </a:r>
          </a:p>
          <a:p>
            <a:pPr>
              <a:buNone/>
            </a:pPr>
            <a:r>
              <a:rPr lang="el-GR" b="1" i="1" dirty="0">
                <a:latin typeface="Georgia" pitchFamily="18" charset="0"/>
              </a:rPr>
              <a:t>Μοσχονησίων Α………………….</a:t>
            </a:r>
          </a:p>
          <a:p>
            <a:pPr>
              <a:buNone/>
            </a:pPr>
            <a:r>
              <a:rPr lang="el-GR" b="1" i="1" dirty="0">
                <a:latin typeface="Georgia" pitchFamily="18" charset="0"/>
              </a:rPr>
              <a:t>Κυδωνιών Γ………………..</a:t>
            </a:r>
          </a:p>
          <a:p>
            <a:pPr>
              <a:buNone/>
            </a:pPr>
            <a:r>
              <a:rPr lang="el-GR" b="1" i="1" dirty="0">
                <a:latin typeface="Georgia" pitchFamily="18" charset="0"/>
              </a:rPr>
              <a:t>Ι…………….. Προκόπιος</a:t>
            </a: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57200" y="274638"/>
            <a:ext cx="8229600" cy="2506290"/>
          </a:xfrm>
        </p:spPr>
        <p:txBody>
          <a:bodyPr>
            <a:normAutofit fontScale="90000"/>
          </a:bodyPr>
          <a:lstStyle/>
          <a:p>
            <a:pPr algn="l"/>
            <a:r>
              <a:rPr lang="el-GR" b="1" dirty="0">
                <a:latin typeface="Georgia" pitchFamily="18" charset="0"/>
              </a:rPr>
              <a:t>12) Τους Έλληνες στρατιώτες ακολούθησαν πανικόβλητοι και οι Έλληνες κάτοικοι από τις περιοχές που περνούσαν.</a:t>
            </a:r>
          </a:p>
        </p:txBody>
      </p:sp>
      <p:sp>
        <p:nvSpPr>
          <p:cNvPr id="3" name="2 - Θέση περιεχομένου"/>
          <p:cNvSpPr>
            <a:spLocks noGrp="1"/>
          </p:cNvSpPr>
          <p:nvPr>
            <p:ph idx="1"/>
          </p:nvPr>
        </p:nvSpPr>
        <p:spPr>
          <a:xfrm>
            <a:off x="457200" y="3501008"/>
            <a:ext cx="8229600" cy="2625155"/>
          </a:xfrm>
        </p:spPr>
        <p:txBody>
          <a:bodyPr>
            <a:normAutofit/>
          </a:bodyPr>
          <a:lstStyle/>
          <a:p>
            <a:pPr>
              <a:buNone/>
            </a:pPr>
            <a:r>
              <a:rPr lang="el-GR" sz="4400" b="1" i="1" dirty="0">
                <a:latin typeface="Georgia" pitchFamily="18" charset="0"/>
              </a:rPr>
              <a:t>Σ - Λ</a:t>
            </a: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57200" y="274638"/>
            <a:ext cx="8229600" cy="1714202"/>
          </a:xfrm>
        </p:spPr>
        <p:txBody>
          <a:bodyPr>
            <a:normAutofit fontScale="90000"/>
          </a:bodyPr>
          <a:lstStyle/>
          <a:p>
            <a:pPr algn="l"/>
            <a:r>
              <a:rPr lang="el-GR" b="1" dirty="0">
                <a:latin typeface="Georgia" pitchFamily="18" charset="0"/>
              </a:rPr>
              <a:t>13) Πώς αντέδρασαν οι ξένες δυνάμεις σε σχέση με την καταστροφή της Σμύρνης;</a:t>
            </a:r>
          </a:p>
        </p:txBody>
      </p:sp>
      <p:sp>
        <p:nvSpPr>
          <p:cNvPr id="3" name="2 - Θέση περιεχομένου"/>
          <p:cNvSpPr>
            <a:spLocks noGrp="1"/>
          </p:cNvSpPr>
          <p:nvPr>
            <p:ph idx="1"/>
          </p:nvPr>
        </p:nvSpPr>
        <p:spPr>
          <a:xfrm>
            <a:off x="467544" y="2924944"/>
            <a:ext cx="8229600" cy="2985195"/>
          </a:xfrm>
        </p:spPr>
        <p:txBody>
          <a:bodyPr>
            <a:normAutofit fontScale="92500" lnSpcReduction="10000"/>
          </a:bodyPr>
          <a:lstStyle/>
          <a:p>
            <a:pPr>
              <a:lnSpc>
                <a:spcPct val="200000"/>
              </a:lnSpc>
              <a:buNone/>
            </a:pPr>
            <a:r>
              <a:rPr lang="el-GR" b="1" i="1" dirty="0">
                <a:latin typeface="Georgia" pitchFamily="18" charset="0"/>
              </a:rPr>
              <a:t>α) Έστειλαν βοήθεια στους Έλληνες</a:t>
            </a:r>
          </a:p>
          <a:p>
            <a:pPr>
              <a:lnSpc>
                <a:spcPct val="200000"/>
              </a:lnSpc>
              <a:buNone/>
            </a:pPr>
            <a:r>
              <a:rPr lang="el-GR" b="1" i="1" dirty="0">
                <a:latin typeface="Georgia" pitchFamily="18" charset="0"/>
              </a:rPr>
              <a:t>β) Καταδίκασαν τις πράξεις των Τούρκων</a:t>
            </a:r>
          </a:p>
          <a:p>
            <a:pPr>
              <a:lnSpc>
                <a:spcPct val="200000"/>
              </a:lnSpc>
              <a:buNone/>
            </a:pPr>
            <a:r>
              <a:rPr lang="el-GR" b="1" i="1" dirty="0">
                <a:latin typeface="Georgia" pitchFamily="18" charset="0"/>
              </a:rPr>
              <a:t>γ) Γύρισαν την πλάτη τους</a:t>
            </a: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normAutofit fontScale="90000"/>
          </a:bodyPr>
          <a:lstStyle/>
          <a:p>
            <a:pPr algn="l"/>
            <a:r>
              <a:rPr lang="el-GR" b="1" i="1" dirty="0">
                <a:latin typeface="Georgia" pitchFamily="18" charset="0"/>
              </a:rPr>
              <a:t>14) Το κάψιμο της Σμύρνης έγινε στις:</a:t>
            </a:r>
          </a:p>
        </p:txBody>
      </p:sp>
      <p:sp>
        <p:nvSpPr>
          <p:cNvPr id="3" name="2 - Θέση περιεχομένου"/>
          <p:cNvSpPr>
            <a:spLocks noGrp="1"/>
          </p:cNvSpPr>
          <p:nvPr>
            <p:ph idx="1"/>
          </p:nvPr>
        </p:nvSpPr>
        <p:spPr>
          <a:xfrm>
            <a:off x="539552" y="2060848"/>
            <a:ext cx="8229600" cy="3556992"/>
          </a:xfrm>
        </p:spPr>
        <p:txBody>
          <a:bodyPr>
            <a:normAutofit fontScale="85000" lnSpcReduction="10000"/>
          </a:bodyPr>
          <a:lstStyle/>
          <a:p>
            <a:pPr>
              <a:lnSpc>
                <a:spcPct val="200000"/>
              </a:lnSpc>
              <a:buNone/>
            </a:pPr>
            <a:r>
              <a:rPr lang="el-GR" b="1" i="1" dirty="0">
                <a:latin typeface="Georgia" pitchFamily="18" charset="0"/>
              </a:rPr>
              <a:t>α) 1 Σεπτεμβρίου</a:t>
            </a:r>
          </a:p>
          <a:p>
            <a:pPr>
              <a:lnSpc>
                <a:spcPct val="200000"/>
              </a:lnSpc>
              <a:buNone/>
            </a:pPr>
            <a:r>
              <a:rPr lang="el-GR" b="1" i="1" dirty="0">
                <a:latin typeface="Georgia" pitchFamily="18" charset="0"/>
              </a:rPr>
              <a:t>β) 19 Σεπτεμβρίου</a:t>
            </a:r>
          </a:p>
          <a:p>
            <a:pPr>
              <a:lnSpc>
                <a:spcPct val="200000"/>
              </a:lnSpc>
              <a:buNone/>
            </a:pPr>
            <a:r>
              <a:rPr lang="el-GR" b="1" i="1" dirty="0">
                <a:latin typeface="Georgia" pitchFamily="18" charset="0"/>
              </a:rPr>
              <a:t>γ) 13 Σεπτεμβρίου</a:t>
            </a:r>
          </a:p>
          <a:p>
            <a:pPr>
              <a:lnSpc>
                <a:spcPct val="200000"/>
              </a:lnSpc>
              <a:buNone/>
            </a:pPr>
            <a:r>
              <a:rPr lang="el-GR" b="1" i="1" dirty="0">
                <a:latin typeface="Georgia" pitchFamily="18" charset="0"/>
              </a:rPr>
              <a:t>δ) 1 Οκτωβρίου</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67544" y="548680"/>
            <a:ext cx="8229600" cy="2002234"/>
          </a:xfrm>
        </p:spPr>
        <p:txBody>
          <a:bodyPr>
            <a:noAutofit/>
          </a:bodyPr>
          <a:lstStyle/>
          <a:p>
            <a:r>
              <a:rPr lang="el-GR" b="1" dirty="0">
                <a:latin typeface="Georgia" pitchFamily="18" charset="0"/>
              </a:rPr>
              <a:t>15) Εκτός από τους Έλληνες τις Σμύρνης ποιος άλλος λαός σφαγιάστηκε;</a:t>
            </a:r>
          </a:p>
        </p:txBody>
      </p:sp>
      <p:sp>
        <p:nvSpPr>
          <p:cNvPr id="3" name="2 - Θέση περιεχομένου"/>
          <p:cNvSpPr>
            <a:spLocks noGrp="1"/>
          </p:cNvSpPr>
          <p:nvPr>
            <p:ph idx="1"/>
          </p:nvPr>
        </p:nvSpPr>
        <p:spPr>
          <a:xfrm>
            <a:off x="457200" y="3284984"/>
            <a:ext cx="8229600" cy="2841179"/>
          </a:xfrm>
        </p:spPr>
        <p:txBody>
          <a:bodyPr/>
          <a:lstStyle/>
          <a:p>
            <a:pPr>
              <a:buNone/>
            </a:pPr>
            <a:r>
              <a:rPr lang="el-GR" dirty="0"/>
              <a:t>…………………..</a:t>
            </a: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67544" y="548680"/>
            <a:ext cx="8229600" cy="2002234"/>
          </a:xfrm>
        </p:spPr>
        <p:txBody>
          <a:bodyPr>
            <a:noAutofit/>
          </a:bodyPr>
          <a:lstStyle/>
          <a:p>
            <a:r>
              <a:rPr lang="el-GR" b="1" dirty="0">
                <a:latin typeface="Georgia" pitchFamily="18" charset="0"/>
              </a:rPr>
              <a:t>16) Σημειώστε 5 αγίους από τη Μικρά Ασία.</a:t>
            </a:r>
          </a:p>
        </p:txBody>
      </p:sp>
      <p:sp>
        <p:nvSpPr>
          <p:cNvPr id="3" name="2 - Θέση περιεχομένου"/>
          <p:cNvSpPr>
            <a:spLocks noGrp="1"/>
          </p:cNvSpPr>
          <p:nvPr>
            <p:ph idx="1"/>
          </p:nvPr>
        </p:nvSpPr>
        <p:spPr>
          <a:xfrm>
            <a:off x="457200" y="3284984"/>
            <a:ext cx="8229600" cy="2841179"/>
          </a:xfrm>
        </p:spPr>
        <p:txBody>
          <a:bodyPr>
            <a:normAutofit lnSpcReduction="10000"/>
          </a:bodyPr>
          <a:lstStyle/>
          <a:p>
            <a:pPr>
              <a:buNone/>
            </a:pPr>
            <a:r>
              <a:rPr lang="el-GR" dirty="0"/>
              <a:t>1. ………………………..</a:t>
            </a:r>
          </a:p>
          <a:p>
            <a:pPr>
              <a:buNone/>
            </a:pPr>
            <a:r>
              <a:rPr lang="el-GR" dirty="0"/>
              <a:t>2.  …………………………</a:t>
            </a:r>
          </a:p>
          <a:p>
            <a:pPr>
              <a:buNone/>
            </a:pPr>
            <a:r>
              <a:rPr lang="el-GR" dirty="0"/>
              <a:t>3. …………………………</a:t>
            </a:r>
          </a:p>
          <a:p>
            <a:pPr>
              <a:buNone/>
            </a:pPr>
            <a:r>
              <a:rPr lang="el-GR" dirty="0"/>
              <a:t>4. ………………………..</a:t>
            </a:r>
          </a:p>
          <a:p>
            <a:pPr>
              <a:buNone/>
            </a:pPr>
            <a:r>
              <a:rPr lang="el-GR" dirty="0"/>
              <a:t>5. …………………………</a:t>
            </a:r>
          </a:p>
        </p:txBody>
      </p:sp>
    </p:spTree>
    <p:extLst>
      <p:ext uri="{BB962C8B-B14F-4D97-AF65-F5344CB8AC3E}">
        <p14:creationId xmlns:p14="http://schemas.microsoft.com/office/powerpoint/2010/main" val="1944846925"/>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normAutofit/>
          </a:bodyPr>
          <a:lstStyle/>
          <a:p>
            <a:pPr algn="l"/>
            <a:r>
              <a:rPr lang="el-GR" b="1" dirty="0">
                <a:latin typeface="Georgia" pitchFamily="18" charset="0"/>
              </a:rPr>
              <a:t>17) Αντιστοίχιση:</a:t>
            </a:r>
          </a:p>
        </p:txBody>
      </p:sp>
      <p:sp>
        <p:nvSpPr>
          <p:cNvPr id="3" name="2 - Θέση περιεχομένου"/>
          <p:cNvSpPr>
            <a:spLocks noGrp="1"/>
          </p:cNvSpPr>
          <p:nvPr>
            <p:ph idx="1"/>
          </p:nvPr>
        </p:nvSpPr>
        <p:spPr>
          <a:xfrm>
            <a:off x="323528" y="1844824"/>
            <a:ext cx="4057600" cy="4680520"/>
          </a:xfrm>
        </p:spPr>
        <p:txBody>
          <a:bodyPr>
            <a:normAutofit fontScale="92500" lnSpcReduction="20000"/>
          </a:bodyPr>
          <a:lstStyle/>
          <a:p>
            <a:pPr>
              <a:lnSpc>
                <a:spcPct val="200000"/>
              </a:lnSpc>
              <a:buNone/>
            </a:pPr>
            <a:r>
              <a:rPr lang="el-GR" sz="4000" b="1" dirty="0"/>
              <a:t>Α. Ομήρειο</a:t>
            </a:r>
          </a:p>
          <a:p>
            <a:pPr>
              <a:lnSpc>
                <a:spcPct val="200000"/>
              </a:lnSpc>
              <a:buNone/>
            </a:pPr>
            <a:r>
              <a:rPr lang="el-GR" sz="4000" b="1" dirty="0"/>
              <a:t>Β. «Ευτέρπη»</a:t>
            </a:r>
          </a:p>
          <a:p>
            <a:pPr>
              <a:lnSpc>
                <a:spcPct val="200000"/>
              </a:lnSpc>
              <a:buNone/>
            </a:pPr>
            <a:r>
              <a:rPr lang="el-GR" sz="4000" b="1" dirty="0"/>
              <a:t>Γ. «Τηλέγραφος»</a:t>
            </a:r>
          </a:p>
          <a:p>
            <a:pPr>
              <a:lnSpc>
                <a:spcPct val="200000"/>
              </a:lnSpc>
              <a:buNone/>
            </a:pPr>
            <a:r>
              <a:rPr lang="el-GR" sz="4000" b="1" dirty="0"/>
              <a:t>Δ. Απόλλων</a:t>
            </a:r>
          </a:p>
        </p:txBody>
      </p:sp>
      <p:sp>
        <p:nvSpPr>
          <p:cNvPr id="5" name="4 - TextBox"/>
          <p:cNvSpPr txBox="1"/>
          <p:nvPr/>
        </p:nvSpPr>
        <p:spPr>
          <a:xfrm>
            <a:off x="4381128" y="2348880"/>
            <a:ext cx="4762872" cy="353943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l-GR" sz="3200" b="1" i="0" u="none" strike="noStrike" kern="1200" cap="none" spc="0" normalizeH="0" baseline="0" noProof="0" dirty="0">
                <a:ln>
                  <a:noFill/>
                </a:ln>
                <a:solidFill>
                  <a:prstClr val="black"/>
                </a:solidFill>
                <a:effectLst/>
                <a:uLnTx/>
                <a:uFillTx/>
                <a:latin typeface="Calibri"/>
                <a:ea typeface="+mn-ea"/>
                <a:cs typeface="+mn-cs"/>
              </a:rPr>
              <a:t>Εφημερίδα</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l-GR" sz="3200" b="1"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l-GR" sz="3200" b="1" noProof="0" dirty="0">
                <a:solidFill>
                  <a:prstClr val="black"/>
                </a:solidFill>
                <a:latin typeface="Calibri"/>
              </a:rPr>
              <a:t>Άθλητικός σύλλογος</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lang="el-GR" sz="3200" b="1" noProof="0" dirty="0">
              <a:solidFill>
                <a:prstClr val="black"/>
              </a:solidFill>
              <a:latin typeface="Calibri"/>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l-GR" sz="3200" b="1" i="0" u="none" strike="noStrike" kern="1200" cap="none" spc="0" normalizeH="0" baseline="0" dirty="0">
                <a:ln>
                  <a:noFill/>
                </a:ln>
                <a:solidFill>
                  <a:prstClr val="black"/>
                </a:solidFill>
                <a:effectLst/>
                <a:uLnTx/>
                <a:uFillTx/>
                <a:latin typeface="Calibri"/>
                <a:ea typeface="+mn-ea"/>
                <a:cs typeface="+mn-cs"/>
              </a:rPr>
              <a:t>Εκπαιδευτήρια</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l-GR" sz="3200" b="1" i="0" u="none" strike="noStrike" kern="1200" cap="none" spc="0" normalizeH="0" baseline="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l-GR" sz="3200" b="1" noProof="0" dirty="0">
                <a:solidFill>
                  <a:prstClr val="black"/>
                </a:solidFill>
                <a:latin typeface="Calibri"/>
              </a:rPr>
              <a:t>Θέατρο</a:t>
            </a:r>
            <a:endParaRPr kumimoji="0" lang="el-GR"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442915"/>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57200" y="274638"/>
            <a:ext cx="8229600" cy="2434282"/>
          </a:xfrm>
        </p:spPr>
        <p:txBody>
          <a:bodyPr>
            <a:noAutofit/>
          </a:bodyPr>
          <a:lstStyle/>
          <a:p>
            <a:pPr algn="l"/>
            <a:r>
              <a:rPr lang="el-GR" b="1" dirty="0">
                <a:latin typeface="Georgia" pitchFamily="18" charset="0"/>
              </a:rPr>
              <a:t>1) </a:t>
            </a:r>
            <a:r>
              <a:rPr lang="el-GR" sz="4000" b="1" dirty="0">
                <a:latin typeface="Georgia" pitchFamily="18" charset="0"/>
              </a:rPr>
              <a:t>Κύκλωσε την επιλογή που αναφέρονται σωστά οι ημερομηνίες του 1</a:t>
            </a:r>
            <a:r>
              <a:rPr lang="el-GR" sz="4000" b="1" baseline="30000" dirty="0">
                <a:latin typeface="Georgia" pitchFamily="18" charset="0"/>
              </a:rPr>
              <a:t>ου</a:t>
            </a:r>
            <a:r>
              <a:rPr lang="el-GR" sz="4000" b="1" dirty="0">
                <a:latin typeface="Georgia" pitchFamily="18" charset="0"/>
              </a:rPr>
              <a:t> και του 2</a:t>
            </a:r>
            <a:r>
              <a:rPr lang="el-GR" sz="4000" b="1" baseline="30000" dirty="0">
                <a:latin typeface="Georgia" pitchFamily="18" charset="0"/>
              </a:rPr>
              <a:t>ου</a:t>
            </a:r>
            <a:r>
              <a:rPr lang="el-GR" sz="4000" b="1" dirty="0">
                <a:latin typeface="Georgia" pitchFamily="18" charset="0"/>
              </a:rPr>
              <a:t> Ελληνικού Αποικισμού.</a:t>
            </a:r>
            <a:endParaRPr lang="el-GR" dirty="0">
              <a:latin typeface="Georgia" pitchFamily="18" charset="0"/>
            </a:endParaRPr>
          </a:p>
        </p:txBody>
      </p:sp>
      <p:sp>
        <p:nvSpPr>
          <p:cNvPr id="3" name="2 - Θέση περιεχομένου"/>
          <p:cNvSpPr>
            <a:spLocks noGrp="1"/>
          </p:cNvSpPr>
          <p:nvPr>
            <p:ph idx="1"/>
          </p:nvPr>
        </p:nvSpPr>
        <p:spPr>
          <a:xfrm>
            <a:off x="683568" y="3645024"/>
            <a:ext cx="7715200" cy="2841179"/>
          </a:xfrm>
        </p:spPr>
        <p:txBody>
          <a:bodyPr>
            <a:normAutofit/>
          </a:bodyPr>
          <a:lstStyle/>
          <a:p>
            <a:pPr>
              <a:buNone/>
            </a:pPr>
            <a:r>
              <a:rPr lang="el-GR" sz="3600" b="1" i="1" dirty="0">
                <a:latin typeface="Georgia" pitchFamily="18" charset="0"/>
              </a:rPr>
              <a:t>Α) 10</a:t>
            </a:r>
            <a:r>
              <a:rPr lang="el-GR" sz="3600" b="1" i="1" baseline="30000" dirty="0">
                <a:latin typeface="Georgia" pitchFamily="18" charset="0"/>
              </a:rPr>
              <a:t>ος</a:t>
            </a:r>
            <a:r>
              <a:rPr lang="el-GR" sz="3600" b="1" i="1" dirty="0">
                <a:latin typeface="Georgia" pitchFamily="18" charset="0"/>
              </a:rPr>
              <a:t>-8</a:t>
            </a:r>
            <a:r>
              <a:rPr lang="el-GR" sz="3600" b="1" i="1" baseline="30000" dirty="0">
                <a:latin typeface="Georgia" pitchFamily="18" charset="0"/>
              </a:rPr>
              <a:t>ος</a:t>
            </a:r>
            <a:r>
              <a:rPr lang="el-GR" sz="3600" b="1" i="1" dirty="0">
                <a:latin typeface="Georgia" pitchFamily="18" charset="0"/>
              </a:rPr>
              <a:t> και 7</a:t>
            </a:r>
            <a:r>
              <a:rPr lang="el-GR" sz="3600" b="1" i="1" baseline="30000" dirty="0">
                <a:latin typeface="Georgia" pitchFamily="18" charset="0"/>
              </a:rPr>
              <a:t>ος</a:t>
            </a:r>
            <a:r>
              <a:rPr lang="el-GR" sz="3600" b="1" i="1" dirty="0">
                <a:latin typeface="Georgia" pitchFamily="18" charset="0"/>
              </a:rPr>
              <a:t> – 6</a:t>
            </a:r>
            <a:r>
              <a:rPr lang="el-GR" sz="3600" b="1" i="1" baseline="30000" dirty="0">
                <a:latin typeface="Georgia" pitchFamily="18" charset="0"/>
              </a:rPr>
              <a:t>ος</a:t>
            </a:r>
            <a:r>
              <a:rPr lang="el-GR" sz="3600" b="1" i="1" dirty="0">
                <a:latin typeface="Georgia" pitchFamily="18" charset="0"/>
              </a:rPr>
              <a:t> αι. </a:t>
            </a:r>
            <a:r>
              <a:rPr lang="el-GR" sz="3600" b="1" i="1" dirty="0" err="1">
                <a:latin typeface="Georgia" pitchFamily="18" charset="0"/>
              </a:rPr>
              <a:t>π.Χ</a:t>
            </a:r>
            <a:endParaRPr lang="el-GR" sz="3600" b="1" i="1" dirty="0">
              <a:latin typeface="Georgia" pitchFamily="18" charset="0"/>
            </a:endParaRPr>
          </a:p>
          <a:p>
            <a:pPr>
              <a:buNone/>
            </a:pPr>
            <a:r>
              <a:rPr lang="el-GR" sz="3600" b="1" i="1" dirty="0">
                <a:latin typeface="Georgia" pitchFamily="18" charset="0"/>
              </a:rPr>
              <a:t>Β) 14</a:t>
            </a:r>
            <a:r>
              <a:rPr lang="el-GR" sz="3600" b="1" i="1" baseline="30000" dirty="0">
                <a:latin typeface="Georgia" pitchFamily="18" charset="0"/>
              </a:rPr>
              <a:t>ος</a:t>
            </a:r>
            <a:r>
              <a:rPr lang="el-GR" sz="3600" b="1" i="1" dirty="0">
                <a:latin typeface="Georgia" pitchFamily="18" charset="0"/>
              </a:rPr>
              <a:t>-11</a:t>
            </a:r>
            <a:r>
              <a:rPr lang="el-GR" sz="3600" b="1" i="1" baseline="30000" dirty="0">
                <a:latin typeface="Georgia" pitchFamily="18" charset="0"/>
              </a:rPr>
              <a:t>ος</a:t>
            </a:r>
            <a:r>
              <a:rPr lang="el-GR" sz="3600" b="1" i="1" dirty="0">
                <a:latin typeface="Georgia" pitchFamily="18" charset="0"/>
              </a:rPr>
              <a:t> και 10</a:t>
            </a:r>
            <a:r>
              <a:rPr lang="el-GR" sz="3600" b="1" i="1" baseline="30000" dirty="0">
                <a:latin typeface="Georgia" pitchFamily="18" charset="0"/>
              </a:rPr>
              <a:t>ος</a:t>
            </a:r>
            <a:r>
              <a:rPr lang="el-GR" sz="3600" b="1" i="1" dirty="0">
                <a:latin typeface="Georgia" pitchFamily="18" charset="0"/>
              </a:rPr>
              <a:t> – 8</a:t>
            </a:r>
            <a:r>
              <a:rPr lang="el-GR" sz="3600" b="1" i="1" baseline="30000" dirty="0">
                <a:latin typeface="Georgia" pitchFamily="18" charset="0"/>
              </a:rPr>
              <a:t>ος</a:t>
            </a:r>
            <a:r>
              <a:rPr lang="el-GR" sz="3600" b="1" i="1" dirty="0">
                <a:latin typeface="Georgia" pitchFamily="18" charset="0"/>
              </a:rPr>
              <a:t>  αι. </a:t>
            </a:r>
            <a:r>
              <a:rPr lang="el-GR" sz="3600" b="1" i="1" dirty="0" err="1">
                <a:latin typeface="Georgia" pitchFamily="18" charset="0"/>
              </a:rPr>
              <a:t>π.Χ</a:t>
            </a:r>
            <a:endParaRPr lang="el-GR" sz="3600" b="1" i="1" dirty="0">
              <a:latin typeface="Georgia" pitchFamily="18" charset="0"/>
            </a:endParaRPr>
          </a:p>
          <a:p>
            <a:pPr>
              <a:buNone/>
            </a:pPr>
            <a:r>
              <a:rPr lang="el-GR" sz="3600" b="1" i="1" dirty="0">
                <a:latin typeface="Georgia" pitchFamily="18" charset="0"/>
              </a:rPr>
              <a:t>Γ) 11</a:t>
            </a:r>
            <a:r>
              <a:rPr lang="el-GR" sz="3600" b="1" i="1" baseline="30000" dirty="0">
                <a:latin typeface="Georgia" pitchFamily="18" charset="0"/>
              </a:rPr>
              <a:t>ος</a:t>
            </a:r>
            <a:r>
              <a:rPr lang="el-GR" sz="3600" b="1" i="1" dirty="0">
                <a:latin typeface="Georgia" pitchFamily="18" charset="0"/>
              </a:rPr>
              <a:t>-9</a:t>
            </a:r>
            <a:r>
              <a:rPr lang="el-GR" sz="3600" b="1" i="1" baseline="30000" dirty="0">
                <a:latin typeface="Georgia" pitchFamily="18" charset="0"/>
              </a:rPr>
              <a:t>ος</a:t>
            </a:r>
            <a:r>
              <a:rPr lang="el-GR" sz="3600" b="1" i="1" dirty="0">
                <a:latin typeface="Georgia" pitchFamily="18" charset="0"/>
              </a:rPr>
              <a:t> και 8</a:t>
            </a:r>
            <a:r>
              <a:rPr lang="el-GR" sz="3600" b="1" i="1" baseline="30000" dirty="0">
                <a:latin typeface="Georgia" pitchFamily="18" charset="0"/>
              </a:rPr>
              <a:t>ος</a:t>
            </a:r>
            <a:r>
              <a:rPr lang="el-GR" sz="3600" b="1" i="1" dirty="0">
                <a:latin typeface="Georgia" pitchFamily="18" charset="0"/>
              </a:rPr>
              <a:t>-6</a:t>
            </a:r>
            <a:r>
              <a:rPr lang="el-GR" sz="3600" b="1" i="1" baseline="30000" dirty="0">
                <a:latin typeface="Georgia" pitchFamily="18" charset="0"/>
              </a:rPr>
              <a:t>ος</a:t>
            </a:r>
            <a:r>
              <a:rPr lang="el-GR" sz="3600" b="1" i="1" dirty="0">
                <a:latin typeface="Georgia" pitchFamily="18" charset="0"/>
              </a:rPr>
              <a:t> αι. </a:t>
            </a:r>
            <a:r>
              <a:rPr lang="el-GR" sz="3600" b="1" i="1" dirty="0" err="1">
                <a:latin typeface="Georgia" pitchFamily="18" charset="0"/>
              </a:rPr>
              <a:t>π.Χ</a:t>
            </a:r>
            <a:endParaRPr lang="el-GR" sz="3600" b="1" i="1" dirty="0">
              <a:latin typeface="Georgia" pitchFamily="18" charset="0"/>
            </a:endParaRPr>
          </a:p>
          <a:p>
            <a:pPr>
              <a:buNone/>
            </a:pPr>
            <a:endParaRPr lang="el-GR" sz="3600" b="1" i="1" dirty="0">
              <a:latin typeface="Garamond" pitchFamily="18" charset="0"/>
            </a:endParaRP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67544" y="548680"/>
            <a:ext cx="8229600" cy="2002234"/>
          </a:xfrm>
        </p:spPr>
        <p:txBody>
          <a:bodyPr>
            <a:noAutofit/>
          </a:bodyPr>
          <a:lstStyle/>
          <a:p>
            <a:r>
              <a:rPr lang="el-GR" b="1" dirty="0">
                <a:latin typeface="Georgia" pitchFamily="18" charset="0"/>
              </a:rPr>
              <a:t>18) Συμπληρώστε τα κενά:</a:t>
            </a:r>
            <a:br>
              <a:rPr lang="el-GR" b="1" dirty="0">
                <a:latin typeface="Georgia" pitchFamily="18" charset="0"/>
              </a:rPr>
            </a:br>
            <a:endParaRPr lang="el-GR" b="1" dirty="0">
              <a:latin typeface="Georgia" pitchFamily="18" charset="0"/>
            </a:endParaRPr>
          </a:p>
        </p:txBody>
      </p:sp>
      <p:sp>
        <p:nvSpPr>
          <p:cNvPr id="3" name="2 - Θέση περιεχομένου"/>
          <p:cNvSpPr>
            <a:spLocks noGrp="1"/>
          </p:cNvSpPr>
          <p:nvPr>
            <p:ph idx="1"/>
          </p:nvPr>
        </p:nvSpPr>
        <p:spPr>
          <a:xfrm>
            <a:off x="457200" y="3284984"/>
            <a:ext cx="8229600" cy="2841179"/>
          </a:xfrm>
        </p:spPr>
        <p:txBody>
          <a:bodyPr/>
          <a:lstStyle/>
          <a:p>
            <a:pPr>
              <a:buNone/>
            </a:pPr>
            <a:r>
              <a:rPr lang="el-GR" dirty="0"/>
              <a:t>Η τελευταία μάχη της μικρασιατικής εκστρατείας ήταν η μάχη του</a:t>
            </a:r>
          </a:p>
          <a:p>
            <a:pPr>
              <a:buNone/>
            </a:pPr>
            <a:r>
              <a:rPr lang="el-GR" dirty="0"/>
              <a:t>Α - - - ν  Κ - - - - - - - ρ</a:t>
            </a:r>
          </a:p>
          <a:p>
            <a:pPr>
              <a:buNone/>
            </a:pPr>
            <a:r>
              <a:rPr lang="el-GR" dirty="0"/>
              <a:t>στις 26 Αυγούστου 19 - -  .</a:t>
            </a:r>
          </a:p>
        </p:txBody>
      </p:sp>
    </p:spTree>
    <p:extLst>
      <p:ext uri="{BB962C8B-B14F-4D97-AF65-F5344CB8AC3E}">
        <p14:creationId xmlns:p14="http://schemas.microsoft.com/office/powerpoint/2010/main" val="2857487669"/>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323528" y="274638"/>
            <a:ext cx="8363272" cy="2218258"/>
          </a:xfrm>
        </p:spPr>
        <p:txBody>
          <a:bodyPr>
            <a:normAutofit/>
          </a:bodyPr>
          <a:lstStyle/>
          <a:p>
            <a:pPr algn="l"/>
            <a:r>
              <a:rPr lang="el-GR" sz="3600" b="1" dirty="0">
                <a:latin typeface="Georgia" pitchFamily="18" charset="0"/>
              </a:rPr>
              <a:t>19) Ο γενναίος συνταγματάρχης Νικόλαος Πλαστήρας ήταν γνωστός με το παρατσούκλι: </a:t>
            </a:r>
          </a:p>
        </p:txBody>
      </p:sp>
      <p:sp>
        <p:nvSpPr>
          <p:cNvPr id="3" name="2 - Θέση περιεχομένου"/>
          <p:cNvSpPr>
            <a:spLocks noGrp="1"/>
          </p:cNvSpPr>
          <p:nvPr>
            <p:ph idx="1"/>
          </p:nvPr>
        </p:nvSpPr>
        <p:spPr>
          <a:xfrm>
            <a:off x="179512" y="3789040"/>
            <a:ext cx="8445624" cy="2304256"/>
          </a:xfrm>
        </p:spPr>
        <p:txBody>
          <a:bodyPr>
            <a:normAutofit fontScale="92500" lnSpcReduction="10000"/>
          </a:bodyPr>
          <a:lstStyle/>
          <a:p>
            <a:pPr>
              <a:buNone/>
            </a:pPr>
            <a:r>
              <a:rPr lang="el-GR" sz="3500" b="1" i="1" dirty="0">
                <a:latin typeface="Georgia" pitchFamily="18" charset="0"/>
              </a:rPr>
              <a:t>Α) Ηρωικός Έλληνας</a:t>
            </a:r>
          </a:p>
          <a:p>
            <a:pPr>
              <a:buNone/>
            </a:pPr>
            <a:r>
              <a:rPr lang="el-GR" sz="3500" b="1" i="1" dirty="0">
                <a:latin typeface="Georgia" pitchFamily="18" charset="0"/>
              </a:rPr>
              <a:t>Β) Μεγάλος Καβαλάρης</a:t>
            </a:r>
          </a:p>
          <a:p>
            <a:pPr>
              <a:buNone/>
            </a:pPr>
            <a:r>
              <a:rPr lang="el-GR" sz="3500" b="1" i="1" dirty="0">
                <a:latin typeface="Georgia" pitchFamily="18" charset="0"/>
              </a:rPr>
              <a:t>Γ) Μεγάλος Έλληνας</a:t>
            </a:r>
          </a:p>
          <a:p>
            <a:pPr>
              <a:buNone/>
            </a:pPr>
            <a:r>
              <a:rPr lang="el-GR" sz="3500" b="1" i="1" dirty="0">
                <a:latin typeface="Georgia" pitchFamily="18" charset="0"/>
              </a:rPr>
              <a:t>Δ) Μαύρος Καβαλάρης</a:t>
            </a:r>
          </a:p>
        </p:txBody>
      </p:sp>
    </p:spTree>
    <p:extLst>
      <p:ext uri="{BB962C8B-B14F-4D97-AF65-F5344CB8AC3E}">
        <p14:creationId xmlns:p14="http://schemas.microsoft.com/office/powerpoint/2010/main" val="2580014674"/>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179512" y="274638"/>
            <a:ext cx="8507288" cy="1786210"/>
          </a:xfrm>
        </p:spPr>
        <p:txBody>
          <a:bodyPr>
            <a:normAutofit/>
          </a:bodyPr>
          <a:lstStyle/>
          <a:p>
            <a:pPr algn="l"/>
            <a:r>
              <a:rPr lang="el-GR" sz="3600" b="1" dirty="0">
                <a:latin typeface="Georgia" pitchFamily="18" charset="0"/>
              </a:rPr>
              <a:t>20) Οι μόνες συνοικίες που δεν κάηκαν στη Σμύρνη ήταν: </a:t>
            </a:r>
          </a:p>
        </p:txBody>
      </p:sp>
      <p:sp>
        <p:nvSpPr>
          <p:cNvPr id="3" name="2 - Θέση περιεχομένου"/>
          <p:cNvSpPr>
            <a:spLocks noGrp="1"/>
          </p:cNvSpPr>
          <p:nvPr>
            <p:ph idx="1"/>
          </p:nvPr>
        </p:nvSpPr>
        <p:spPr>
          <a:xfrm>
            <a:off x="179512" y="2780928"/>
            <a:ext cx="8445624" cy="3312368"/>
          </a:xfrm>
        </p:spPr>
        <p:txBody>
          <a:bodyPr>
            <a:normAutofit/>
          </a:bodyPr>
          <a:lstStyle/>
          <a:p>
            <a:pPr>
              <a:buNone/>
            </a:pPr>
            <a:r>
              <a:rPr lang="el-GR" sz="3500" b="1" i="1" dirty="0">
                <a:latin typeface="Georgia" pitchFamily="18" charset="0"/>
              </a:rPr>
              <a:t>Α) η γαλλική και η τούρκικη</a:t>
            </a:r>
          </a:p>
          <a:p>
            <a:pPr>
              <a:buNone/>
            </a:pPr>
            <a:r>
              <a:rPr lang="el-GR" sz="3500" b="1" i="1" dirty="0">
                <a:latin typeface="Georgia" pitchFamily="18" charset="0"/>
              </a:rPr>
              <a:t>Β) η τούρκικη και η αρμένικη</a:t>
            </a:r>
          </a:p>
          <a:p>
            <a:pPr>
              <a:buNone/>
            </a:pPr>
            <a:r>
              <a:rPr lang="el-GR" sz="3500" b="1" i="1" dirty="0">
                <a:latin typeface="Georgia" pitchFamily="18" charset="0"/>
              </a:rPr>
              <a:t>Γ) η εβραϊκή και η τούρκικη</a:t>
            </a:r>
          </a:p>
          <a:p>
            <a:pPr>
              <a:buNone/>
            </a:pPr>
            <a:r>
              <a:rPr lang="el-GR" sz="3500" b="1" i="1" dirty="0">
                <a:latin typeface="Georgia" pitchFamily="18" charset="0"/>
              </a:rPr>
              <a:t>Δ) η εβραϊκή και η αρμένικη</a:t>
            </a:r>
          </a:p>
        </p:txBody>
      </p:sp>
    </p:spTree>
    <p:extLst>
      <p:ext uri="{BB962C8B-B14F-4D97-AF65-F5344CB8AC3E}">
        <p14:creationId xmlns:p14="http://schemas.microsoft.com/office/powerpoint/2010/main" val="2232629367"/>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179512" y="274638"/>
            <a:ext cx="8507288" cy="1786210"/>
          </a:xfrm>
        </p:spPr>
        <p:txBody>
          <a:bodyPr>
            <a:normAutofit/>
          </a:bodyPr>
          <a:lstStyle/>
          <a:p>
            <a:pPr algn="l"/>
            <a:r>
              <a:rPr lang="el-GR" sz="3600" b="1" dirty="0">
                <a:latin typeface="Georgia" pitchFamily="18" charset="0"/>
              </a:rPr>
              <a:t>21) Απολογισμός της μικρασιατικής καταστροφής: </a:t>
            </a:r>
          </a:p>
        </p:txBody>
      </p:sp>
      <p:sp>
        <p:nvSpPr>
          <p:cNvPr id="3" name="2 - Θέση περιεχομένου"/>
          <p:cNvSpPr>
            <a:spLocks noGrp="1"/>
          </p:cNvSpPr>
          <p:nvPr>
            <p:ph idx="1"/>
          </p:nvPr>
        </p:nvSpPr>
        <p:spPr>
          <a:xfrm>
            <a:off x="179512" y="2780928"/>
            <a:ext cx="8445624" cy="3312368"/>
          </a:xfrm>
        </p:spPr>
        <p:txBody>
          <a:bodyPr>
            <a:normAutofit/>
          </a:bodyPr>
          <a:lstStyle/>
          <a:p>
            <a:pPr>
              <a:buNone/>
            </a:pPr>
            <a:r>
              <a:rPr lang="el-GR" sz="2800" b="1" i="1" dirty="0">
                <a:latin typeface="Georgia" pitchFamily="18" charset="0"/>
              </a:rPr>
              <a:t>Α) 100.000 νεκροί και 1.000.000 πρόσφυγες</a:t>
            </a:r>
          </a:p>
          <a:p>
            <a:pPr>
              <a:buNone/>
            </a:pPr>
            <a:r>
              <a:rPr lang="el-GR" sz="2800" b="1" i="1" dirty="0">
                <a:latin typeface="Georgia" pitchFamily="18" charset="0"/>
              </a:rPr>
              <a:t>Β) 700.000 νεκροί και 1.500.000 πρόσφυγες</a:t>
            </a:r>
          </a:p>
          <a:p>
            <a:pPr>
              <a:buNone/>
            </a:pPr>
            <a:r>
              <a:rPr lang="el-GR" sz="2800" b="1" i="1" dirty="0">
                <a:latin typeface="Georgia" pitchFamily="18" charset="0"/>
              </a:rPr>
              <a:t>Γ) 900.000 νεκροί και 3.900.000 πρόσφυγες</a:t>
            </a:r>
          </a:p>
          <a:p>
            <a:pPr>
              <a:buNone/>
            </a:pPr>
            <a:r>
              <a:rPr lang="el-GR" sz="2800" b="1" i="1" dirty="0">
                <a:latin typeface="Georgia" pitchFamily="18" charset="0"/>
              </a:rPr>
              <a:t>Δ) 200.00 νεκροί και 2.100.000 πρόσφυγες</a:t>
            </a:r>
          </a:p>
        </p:txBody>
      </p:sp>
    </p:spTree>
    <p:extLst>
      <p:ext uri="{BB962C8B-B14F-4D97-AF65-F5344CB8AC3E}">
        <p14:creationId xmlns:p14="http://schemas.microsoft.com/office/powerpoint/2010/main" val="899464551"/>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179512" y="274638"/>
            <a:ext cx="8507288" cy="1786210"/>
          </a:xfrm>
        </p:spPr>
        <p:txBody>
          <a:bodyPr>
            <a:normAutofit/>
          </a:bodyPr>
          <a:lstStyle/>
          <a:p>
            <a:pPr algn="l"/>
            <a:r>
              <a:rPr lang="el-GR" sz="3600" b="1" dirty="0">
                <a:latin typeface="Georgia" pitchFamily="18" charset="0"/>
              </a:rPr>
              <a:t>22) Τελευταία θεατρική παράσταση στη Σμύρνη τον Ιούνιο του 1922: </a:t>
            </a:r>
          </a:p>
        </p:txBody>
      </p:sp>
      <p:sp>
        <p:nvSpPr>
          <p:cNvPr id="3" name="2 - Θέση περιεχομένου"/>
          <p:cNvSpPr>
            <a:spLocks noGrp="1"/>
          </p:cNvSpPr>
          <p:nvPr>
            <p:ph idx="1"/>
          </p:nvPr>
        </p:nvSpPr>
        <p:spPr>
          <a:xfrm>
            <a:off x="179512" y="2780928"/>
            <a:ext cx="8445624" cy="3312368"/>
          </a:xfrm>
        </p:spPr>
        <p:txBody>
          <a:bodyPr>
            <a:normAutofit/>
          </a:bodyPr>
          <a:lstStyle/>
          <a:p>
            <a:pPr>
              <a:buNone/>
            </a:pPr>
            <a:r>
              <a:rPr lang="el-GR" sz="2800" b="1" i="1" dirty="0">
                <a:latin typeface="Georgia" pitchFamily="18" charset="0"/>
              </a:rPr>
              <a:t>Α) Η χαρά της Μικρασίας</a:t>
            </a:r>
          </a:p>
          <a:p>
            <a:pPr>
              <a:buNone/>
            </a:pPr>
            <a:r>
              <a:rPr lang="el-GR" sz="2800" b="1" i="1" dirty="0">
                <a:latin typeface="Georgia" pitchFamily="18" charset="0"/>
              </a:rPr>
              <a:t>Β) Μικρασία, αντίο!</a:t>
            </a:r>
          </a:p>
          <a:p>
            <a:pPr>
              <a:buNone/>
            </a:pPr>
            <a:r>
              <a:rPr lang="el-GR" sz="2800" b="1" i="1" dirty="0">
                <a:latin typeface="Georgia" pitchFamily="18" charset="0"/>
              </a:rPr>
              <a:t>Γ) Μικρασία, χαίρε!</a:t>
            </a:r>
          </a:p>
          <a:p>
            <a:pPr>
              <a:buNone/>
            </a:pPr>
            <a:r>
              <a:rPr lang="el-GR" sz="2800" b="1" i="1" dirty="0">
                <a:latin typeface="Georgia" pitchFamily="18" charset="0"/>
              </a:rPr>
              <a:t>Δ) Το τέλος της Μικρασίας</a:t>
            </a:r>
          </a:p>
        </p:txBody>
      </p:sp>
    </p:spTree>
    <p:extLst>
      <p:ext uri="{BB962C8B-B14F-4D97-AF65-F5344CB8AC3E}">
        <p14:creationId xmlns:p14="http://schemas.microsoft.com/office/powerpoint/2010/main" val="4135046037"/>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67544" y="2780928"/>
            <a:ext cx="8229600" cy="1143000"/>
          </a:xfrm>
        </p:spPr>
        <p:txBody>
          <a:bodyPr>
            <a:noAutofit/>
          </a:bodyPr>
          <a:lstStyle/>
          <a:p>
            <a:r>
              <a:rPr lang="el-GR" sz="11500" dirty="0">
                <a:latin typeface="Georgia" pitchFamily="18" charset="0"/>
              </a:rPr>
              <a:t>Καλή επιτυχία!</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539552" y="274638"/>
            <a:ext cx="8147248" cy="1786210"/>
          </a:xfrm>
        </p:spPr>
        <p:txBody>
          <a:bodyPr>
            <a:normAutofit fontScale="90000"/>
          </a:bodyPr>
          <a:lstStyle/>
          <a:p>
            <a:r>
              <a:rPr lang="el-GR" b="1" dirty="0">
                <a:latin typeface="Georgia" pitchFamily="18" charset="0"/>
              </a:rPr>
              <a:t>2) Ο Όμηρος και ο Ηρόδοτος κατάγονταν από τη ΜικράΑσία.</a:t>
            </a:r>
          </a:p>
        </p:txBody>
      </p:sp>
      <p:sp>
        <p:nvSpPr>
          <p:cNvPr id="3" name="2 - Θέση περιεχομένου"/>
          <p:cNvSpPr>
            <a:spLocks noGrp="1"/>
          </p:cNvSpPr>
          <p:nvPr>
            <p:ph idx="1"/>
          </p:nvPr>
        </p:nvSpPr>
        <p:spPr>
          <a:xfrm>
            <a:off x="251520" y="2924944"/>
            <a:ext cx="6995120" cy="2016224"/>
          </a:xfrm>
        </p:spPr>
        <p:txBody>
          <a:bodyPr>
            <a:normAutofit/>
          </a:bodyPr>
          <a:lstStyle/>
          <a:p>
            <a:pPr>
              <a:buNone/>
            </a:pPr>
            <a:r>
              <a:rPr lang="el-GR" sz="5400" b="1" dirty="0">
                <a:latin typeface="Georgia" pitchFamily="18" charset="0"/>
              </a:rPr>
              <a:t>Σ  -  Λ</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normAutofit/>
          </a:bodyPr>
          <a:lstStyle/>
          <a:p>
            <a:pPr algn="l"/>
            <a:r>
              <a:rPr lang="el-GR" sz="4800" b="1" dirty="0">
                <a:latin typeface="Georgia" pitchFamily="18" charset="0"/>
              </a:rPr>
              <a:t>3α) Αντιστοίχιση:</a:t>
            </a:r>
          </a:p>
        </p:txBody>
      </p:sp>
      <p:sp>
        <p:nvSpPr>
          <p:cNvPr id="3" name="2 - Θέση περιεχομένου"/>
          <p:cNvSpPr>
            <a:spLocks noGrp="1"/>
          </p:cNvSpPr>
          <p:nvPr>
            <p:ph idx="1"/>
          </p:nvPr>
        </p:nvSpPr>
        <p:spPr>
          <a:xfrm>
            <a:off x="179512" y="2204864"/>
            <a:ext cx="3816424" cy="3340968"/>
          </a:xfrm>
        </p:spPr>
        <p:txBody>
          <a:bodyPr>
            <a:noAutofit/>
          </a:bodyPr>
          <a:lstStyle/>
          <a:p>
            <a:pPr>
              <a:lnSpc>
                <a:spcPct val="200000"/>
              </a:lnSpc>
              <a:buNone/>
            </a:pPr>
            <a:r>
              <a:rPr lang="el-GR" b="1" dirty="0">
                <a:latin typeface="Georgia" pitchFamily="18" charset="0"/>
              </a:rPr>
              <a:t>Α. Θαλής</a:t>
            </a:r>
          </a:p>
          <a:p>
            <a:pPr>
              <a:lnSpc>
                <a:spcPct val="200000"/>
              </a:lnSpc>
              <a:buNone/>
            </a:pPr>
            <a:r>
              <a:rPr lang="el-GR" b="1" dirty="0">
                <a:latin typeface="Georgia" pitchFamily="18" charset="0"/>
              </a:rPr>
              <a:t>Β. Αναξίμανδρος </a:t>
            </a:r>
          </a:p>
          <a:p>
            <a:pPr>
              <a:lnSpc>
                <a:spcPct val="200000"/>
              </a:lnSpc>
              <a:buNone/>
            </a:pPr>
            <a:r>
              <a:rPr lang="el-GR" b="1" dirty="0">
                <a:latin typeface="Georgia" pitchFamily="18" charset="0"/>
              </a:rPr>
              <a:t>Γ. Αναξιμένης</a:t>
            </a:r>
          </a:p>
        </p:txBody>
      </p:sp>
      <p:sp>
        <p:nvSpPr>
          <p:cNvPr id="5" name="4 - TextBox"/>
          <p:cNvSpPr txBox="1"/>
          <p:nvPr/>
        </p:nvSpPr>
        <p:spPr>
          <a:xfrm>
            <a:off x="3995936" y="1916832"/>
            <a:ext cx="5040560" cy="4524315"/>
          </a:xfrm>
          <a:prstGeom prst="rect">
            <a:avLst/>
          </a:prstGeom>
          <a:noFill/>
        </p:spPr>
        <p:txBody>
          <a:bodyPr wrap="square" rtlCol="0">
            <a:spAutoFit/>
          </a:bodyPr>
          <a:lstStyle/>
          <a:p>
            <a:r>
              <a:rPr lang="el-GR" sz="2400" b="1" dirty="0">
                <a:latin typeface="Georgia" pitchFamily="18" charset="0"/>
              </a:rPr>
              <a:t>1. Ο πρώτος που καταλαβαίνει ότι το φως του φεγγαριού προέρχεται από τον ήλιο.</a:t>
            </a:r>
          </a:p>
          <a:p>
            <a:endParaRPr lang="el-GR" sz="2400" b="1" dirty="0">
              <a:latin typeface="Georgia" pitchFamily="18" charset="0"/>
            </a:endParaRPr>
          </a:p>
          <a:p>
            <a:r>
              <a:rPr lang="el-GR" sz="2400" b="1" dirty="0">
                <a:latin typeface="Georgia" pitchFamily="18" charset="0"/>
              </a:rPr>
              <a:t>2. Ο πρώτος που σχεδιάζει το περίγραμμα  της γης και της θάλασσας.</a:t>
            </a:r>
          </a:p>
          <a:p>
            <a:endParaRPr lang="el-GR" sz="2400" b="1" dirty="0">
              <a:latin typeface="Georgia" pitchFamily="18" charset="0"/>
            </a:endParaRPr>
          </a:p>
          <a:p>
            <a:r>
              <a:rPr lang="el-GR" sz="2400" b="1" dirty="0">
                <a:latin typeface="Georgia" pitchFamily="18" charset="0"/>
              </a:rPr>
              <a:t>3. Ο πρώτος από  τους 7 σοφούς της αρχαιότητας και πατέρας της Ελληνικής και παγκόσμιας φιλοσοφίας.</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normAutofit/>
          </a:bodyPr>
          <a:lstStyle/>
          <a:p>
            <a:pPr algn="l"/>
            <a:r>
              <a:rPr lang="el-GR" sz="4800" b="1" dirty="0">
                <a:latin typeface="Georgia" pitchFamily="18" charset="0"/>
              </a:rPr>
              <a:t>3β) Αντιστοίχιση:</a:t>
            </a:r>
          </a:p>
        </p:txBody>
      </p:sp>
      <p:sp>
        <p:nvSpPr>
          <p:cNvPr id="3" name="2 - Θέση περιεχομένου"/>
          <p:cNvSpPr>
            <a:spLocks noGrp="1"/>
          </p:cNvSpPr>
          <p:nvPr>
            <p:ph idx="1"/>
          </p:nvPr>
        </p:nvSpPr>
        <p:spPr>
          <a:xfrm>
            <a:off x="179512" y="2204864"/>
            <a:ext cx="3456384" cy="3340968"/>
          </a:xfrm>
        </p:spPr>
        <p:txBody>
          <a:bodyPr>
            <a:noAutofit/>
          </a:bodyPr>
          <a:lstStyle/>
          <a:p>
            <a:pPr>
              <a:lnSpc>
                <a:spcPct val="200000"/>
              </a:lnSpc>
              <a:buNone/>
            </a:pPr>
            <a:r>
              <a:rPr lang="el-GR" b="1" dirty="0">
                <a:latin typeface="Georgia" pitchFamily="18" charset="0"/>
              </a:rPr>
              <a:t>Α. Αναξαγόρας</a:t>
            </a:r>
          </a:p>
          <a:p>
            <a:pPr>
              <a:lnSpc>
                <a:spcPct val="200000"/>
              </a:lnSpc>
              <a:buNone/>
            </a:pPr>
            <a:r>
              <a:rPr lang="el-GR" b="1" dirty="0">
                <a:latin typeface="Georgia" pitchFamily="18" charset="0"/>
              </a:rPr>
              <a:t>Β. Βίας </a:t>
            </a:r>
          </a:p>
          <a:p>
            <a:pPr>
              <a:lnSpc>
                <a:spcPct val="200000"/>
              </a:lnSpc>
              <a:buNone/>
            </a:pPr>
            <a:r>
              <a:rPr lang="el-GR" b="1" dirty="0">
                <a:latin typeface="Georgia" pitchFamily="18" charset="0"/>
              </a:rPr>
              <a:t>Γ. Ηράκλειτος</a:t>
            </a:r>
          </a:p>
        </p:txBody>
      </p:sp>
      <p:sp>
        <p:nvSpPr>
          <p:cNvPr id="5" name="4 - TextBox"/>
          <p:cNvSpPr txBox="1"/>
          <p:nvPr/>
        </p:nvSpPr>
        <p:spPr>
          <a:xfrm>
            <a:off x="3923928" y="2204864"/>
            <a:ext cx="4968552"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2400" b="1" dirty="0">
              <a:solidFill>
                <a:prstClr val="black"/>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500" b="1" i="0" u="none" strike="noStrike" kern="1200" cap="none" spc="0" normalizeH="0" baseline="0" noProof="0" dirty="0">
                <a:ln>
                  <a:noFill/>
                </a:ln>
                <a:solidFill>
                  <a:prstClr val="black"/>
                </a:solidFill>
                <a:effectLst/>
                <a:uLnTx/>
                <a:uFillTx/>
                <a:latin typeface="Georgia" pitchFamily="18" charset="0"/>
              </a:rPr>
              <a:t>1. Έφεσος</a:t>
            </a:r>
            <a:endParaRPr lang="el-GR" sz="3500" b="1" dirty="0">
              <a:solidFill>
                <a:prstClr val="black"/>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3500" b="1" i="0" u="none" strike="noStrike" kern="1200" cap="none" spc="0" normalizeH="0" baseline="0" noProof="0" dirty="0">
              <a:ln>
                <a:noFill/>
              </a:ln>
              <a:solidFill>
                <a:prstClr val="black"/>
              </a:solidFill>
              <a:effectLst/>
              <a:uLnTx/>
              <a:uFillTx/>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500" b="1" i="0" u="none" strike="noStrike" kern="1200" cap="none" spc="0" normalizeH="0" baseline="0" noProof="0" dirty="0">
                <a:ln>
                  <a:noFill/>
                </a:ln>
                <a:solidFill>
                  <a:prstClr val="black"/>
                </a:solidFill>
                <a:effectLst/>
                <a:uLnTx/>
                <a:uFillTx/>
                <a:latin typeface="Georgia" pitchFamily="18" charset="0"/>
              </a:rPr>
              <a:t>2. Κλαζομενές Ιωνίας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3500" b="1" dirty="0">
              <a:solidFill>
                <a:prstClr val="black"/>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3500" b="1" dirty="0">
                <a:solidFill>
                  <a:prstClr val="black"/>
                </a:solidFill>
                <a:latin typeface="Georgia" pitchFamily="18" charset="0"/>
              </a:rPr>
              <a:t>3. Πριήνη</a:t>
            </a:r>
            <a:endParaRPr lang="el-GR" sz="3500" b="1" noProof="0" dirty="0">
              <a:solidFill>
                <a:prstClr val="black"/>
              </a:solidFill>
              <a:latin typeface="Georgia" pitchFamily="18" charset="0"/>
            </a:endParaRPr>
          </a:p>
        </p:txBody>
      </p:sp>
    </p:spTree>
    <p:extLst>
      <p:ext uri="{BB962C8B-B14F-4D97-AF65-F5344CB8AC3E}">
        <p14:creationId xmlns:p14="http://schemas.microsoft.com/office/powerpoint/2010/main" val="2153048719"/>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a:xfrm>
            <a:off x="467544" y="692696"/>
            <a:ext cx="8229600" cy="1143000"/>
          </a:xfrm>
        </p:spPr>
        <p:txBody>
          <a:bodyPr>
            <a:normAutofit fontScale="90000"/>
          </a:bodyPr>
          <a:lstStyle/>
          <a:p>
            <a:pPr algn="l"/>
            <a:r>
              <a:rPr lang="el-GR" b="1" dirty="0">
                <a:latin typeface="Georgia" pitchFamily="18" charset="0"/>
              </a:rPr>
              <a:t>4) Κύκλωσε μόνο όποια είναι μέσα στα 7 θαύματα του κόσμου.</a:t>
            </a:r>
          </a:p>
        </p:txBody>
      </p:sp>
      <p:sp>
        <p:nvSpPr>
          <p:cNvPr id="3" name="2 - Θέση περιεχομένου"/>
          <p:cNvSpPr>
            <a:spLocks noGrp="1"/>
          </p:cNvSpPr>
          <p:nvPr>
            <p:ph idx="1"/>
          </p:nvPr>
        </p:nvSpPr>
        <p:spPr>
          <a:xfrm>
            <a:off x="467544" y="2564904"/>
            <a:ext cx="8229600" cy="3777283"/>
          </a:xfrm>
        </p:spPr>
        <p:txBody>
          <a:bodyPr>
            <a:normAutofit fontScale="92500" lnSpcReduction="20000"/>
          </a:bodyPr>
          <a:lstStyle/>
          <a:p>
            <a:pPr>
              <a:lnSpc>
                <a:spcPct val="200000"/>
              </a:lnSpc>
              <a:buNone/>
            </a:pPr>
            <a:r>
              <a:rPr lang="el-GR" b="1" i="1" dirty="0">
                <a:latin typeface="Georgia" pitchFamily="18" charset="0"/>
              </a:rPr>
              <a:t>α) Ο ναός της Αρτέμιδος στη Έφεσο</a:t>
            </a:r>
          </a:p>
          <a:p>
            <a:pPr>
              <a:lnSpc>
                <a:spcPct val="200000"/>
              </a:lnSpc>
              <a:buNone/>
            </a:pPr>
            <a:r>
              <a:rPr lang="el-GR" b="1" i="1" dirty="0">
                <a:latin typeface="Georgia" pitchFamily="18" charset="0"/>
              </a:rPr>
              <a:t>β) Ο ναός της Απτέρου Νίκης</a:t>
            </a:r>
          </a:p>
          <a:p>
            <a:pPr>
              <a:lnSpc>
                <a:spcPct val="200000"/>
              </a:lnSpc>
              <a:buNone/>
            </a:pPr>
            <a:r>
              <a:rPr lang="el-GR" b="1" i="1" dirty="0">
                <a:latin typeface="Georgia" pitchFamily="18" charset="0"/>
              </a:rPr>
              <a:t>γ) Το Μαυσωλείο της Αλικαρνασσού</a:t>
            </a:r>
          </a:p>
          <a:p>
            <a:pPr>
              <a:lnSpc>
                <a:spcPct val="200000"/>
              </a:lnSpc>
              <a:buNone/>
            </a:pPr>
            <a:r>
              <a:rPr lang="el-GR" b="1" i="1" dirty="0">
                <a:latin typeface="Georgia" pitchFamily="18" charset="0"/>
              </a:rPr>
              <a:t>δ)Το Ερέχθειο στην Ακρόπολη</a:t>
            </a: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normAutofit/>
          </a:bodyPr>
          <a:lstStyle/>
          <a:p>
            <a:pPr algn="l"/>
            <a:r>
              <a:rPr lang="el-GR" b="1" dirty="0">
                <a:latin typeface="Georgia" pitchFamily="18" charset="0"/>
              </a:rPr>
              <a:t>5) Αντιστοίχιση:</a:t>
            </a:r>
          </a:p>
        </p:txBody>
      </p:sp>
      <p:sp>
        <p:nvSpPr>
          <p:cNvPr id="3" name="2 - Θέση περιεχομένου"/>
          <p:cNvSpPr>
            <a:spLocks noGrp="1"/>
          </p:cNvSpPr>
          <p:nvPr>
            <p:ph idx="1"/>
          </p:nvPr>
        </p:nvSpPr>
        <p:spPr>
          <a:xfrm>
            <a:off x="539552" y="1844824"/>
            <a:ext cx="2880320" cy="3672408"/>
          </a:xfrm>
        </p:spPr>
        <p:txBody>
          <a:bodyPr>
            <a:normAutofit fontScale="92500" lnSpcReduction="10000"/>
          </a:bodyPr>
          <a:lstStyle/>
          <a:p>
            <a:pPr>
              <a:lnSpc>
                <a:spcPct val="200000"/>
              </a:lnSpc>
              <a:buNone/>
            </a:pPr>
            <a:r>
              <a:rPr lang="el-GR" sz="4000" b="1" dirty="0"/>
              <a:t>1881</a:t>
            </a:r>
          </a:p>
          <a:p>
            <a:pPr>
              <a:lnSpc>
                <a:spcPct val="200000"/>
              </a:lnSpc>
              <a:buNone/>
            </a:pPr>
            <a:r>
              <a:rPr lang="el-GR" sz="4000" b="1" dirty="0"/>
              <a:t>1912-1913</a:t>
            </a:r>
          </a:p>
          <a:p>
            <a:pPr>
              <a:lnSpc>
                <a:spcPct val="200000"/>
              </a:lnSpc>
              <a:buNone/>
            </a:pPr>
            <a:r>
              <a:rPr lang="el-GR" sz="4000" b="1" dirty="0"/>
              <a:t>1920</a:t>
            </a:r>
          </a:p>
        </p:txBody>
      </p:sp>
      <p:sp>
        <p:nvSpPr>
          <p:cNvPr id="5" name="4 - TextBox"/>
          <p:cNvSpPr txBox="1"/>
          <p:nvPr/>
        </p:nvSpPr>
        <p:spPr>
          <a:xfrm>
            <a:off x="3400547" y="1916832"/>
            <a:ext cx="5743453" cy="4524315"/>
          </a:xfrm>
          <a:prstGeom prst="rect">
            <a:avLst/>
          </a:prstGeom>
          <a:noFill/>
        </p:spPr>
        <p:txBody>
          <a:bodyPr wrap="square" rtlCol="0">
            <a:spAutoFit/>
          </a:bodyPr>
          <a:lstStyle/>
          <a:p>
            <a:r>
              <a:rPr lang="el-GR" sz="3200" b="1" dirty="0"/>
              <a:t>Συνθήκη των Σεβρών</a:t>
            </a:r>
          </a:p>
          <a:p>
            <a:endParaRPr lang="el-GR" sz="3200" b="1" dirty="0"/>
          </a:p>
          <a:p>
            <a:r>
              <a:rPr lang="el-GR" sz="3200" b="1" dirty="0"/>
              <a:t>Ένωση της Θεσσαλίας με την Ελλάδα</a:t>
            </a:r>
          </a:p>
          <a:p>
            <a:endParaRPr lang="el-GR" sz="3200" b="1" dirty="0"/>
          </a:p>
          <a:p>
            <a:r>
              <a:rPr lang="el-GR" sz="3200" b="1" dirty="0"/>
              <a:t>Απελευθέρωση </a:t>
            </a:r>
          </a:p>
          <a:p>
            <a:r>
              <a:rPr lang="el-GR" sz="3200" b="1" dirty="0"/>
              <a:t>της Μακεδονίας και της Ηπείρου</a:t>
            </a:r>
          </a:p>
          <a:p>
            <a:endParaRPr lang="el-GR" sz="3200" b="1" dirty="0"/>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lstStyle/>
          <a:p>
            <a:pPr algn="l"/>
            <a:r>
              <a:rPr lang="el-GR" b="1" dirty="0">
                <a:latin typeface="Georgia" pitchFamily="18" charset="0"/>
              </a:rPr>
              <a:t>6) Συμπληρώστε τα κενά:</a:t>
            </a:r>
          </a:p>
        </p:txBody>
      </p:sp>
      <p:sp>
        <p:nvSpPr>
          <p:cNvPr id="3" name="2 - Θέση περιεχομένου"/>
          <p:cNvSpPr>
            <a:spLocks noGrp="1"/>
          </p:cNvSpPr>
          <p:nvPr>
            <p:ph idx="1"/>
          </p:nvPr>
        </p:nvSpPr>
        <p:spPr>
          <a:xfrm>
            <a:off x="323528" y="2060848"/>
            <a:ext cx="8280920" cy="2692896"/>
          </a:xfrm>
        </p:spPr>
        <p:txBody>
          <a:bodyPr>
            <a:normAutofit/>
          </a:bodyPr>
          <a:lstStyle/>
          <a:p>
            <a:pPr>
              <a:buNone/>
            </a:pPr>
            <a:r>
              <a:rPr lang="el-GR" b="1" i="1" dirty="0"/>
              <a:t>    </a:t>
            </a:r>
            <a:r>
              <a:rPr lang="el-GR" sz="3600" b="1" i="1" dirty="0">
                <a:latin typeface="Georgia" pitchFamily="18" charset="0"/>
              </a:rPr>
              <a:t>Οι Ίωνες πληρώνουν ακριβά το γεγονός ότι άντεξαν τη σκλαβιά για πέντε αιώνες και παρέμειναν …………… και ……………………….. </a:t>
            </a:r>
            <a:r>
              <a:rPr lang="el-GR" sz="4400" b="1" i="1" dirty="0">
                <a:latin typeface="Georgia" pitchFamily="18" charset="0"/>
              </a:rPr>
              <a:t>.</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ld paper or parchment | Old paper background, Paper background texture, Paper  background"/>
          <p:cNvPicPr>
            <a:picLocks noChangeAspect="1" noChangeArrowheads="1"/>
          </p:cNvPicPr>
          <p:nvPr/>
        </p:nvPicPr>
        <p:blipFill>
          <a:blip r:embed="rId2" cstate="print"/>
          <a:srcRect/>
          <a:stretch>
            <a:fillRect/>
          </a:stretch>
        </p:blipFill>
        <p:spPr bwMode="auto">
          <a:xfrm>
            <a:off x="0" y="0"/>
            <a:ext cx="9144000" cy="6971591"/>
          </a:xfrm>
          <a:prstGeom prst="rect">
            <a:avLst/>
          </a:prstGeom>
          <a:noFill/>
        </p:spPr>
      </p:pic>
      <p:sp>
        <p:nvSpPr>
          <p:cNvPr id="2" name="1 - Τίτλος"/>
          <p:cNvSpPr>
            <a:spLocks noGrp="1"/>
          </p:cNvSpPr>
          <p:nvPr>
            <p:ph type="title"/>
          </p:nvPr>
        </p:nvSpPr>
        <p:spPr/>
        <p:txBody>
          <a:bodyPr/>
          <a:lstStyle/>
          <a:p>
            <a:r>
              <a:rPr lang="el-GR" b="1" dirty="0">
                <a:latin typeface="Georgia" pitchFamily="18" charset="0"/>
              </a:rPr>
              <a:t>7) Συμπληρώστε τα κενά:</a:t>
            </a:r>
            <a:endParaRPr lang="el-GR" dirty="0"/>
          </a:p>
        </p:txBody>
      </p:sp>
      <p:sp>
        <p:nvSpPr>
          <p:cNvPr id="3" name="2 - Θέση περιεχομένου"/>
          <p:cNvSpPr>
            <a:spLocks noGrp="1"/>
          </p:cNvSpPr>
          <p:nvPr>
            <p:ph idx="1"/>
          </p:nvPr>
        </p:nvSpPr>
        <p:spPr>
          <a:xfrm>
            <a:off x="251520" y="2492896"/>
            <a:ext cx="8229600" cy="2332856"/>
          </a:xfrm>
        </p:spPr>
        <p:txBody>
          <a:bodyPr>
            <a:normAutofit/>
          </a:bodyPr>
          <a:lstStyle/>
          <a:p>
            <a:pPr>
              <a:buNone/>
            </a:pPr>
            <a:r>
              <a:rPr lang="el-GR" sz="3600" b="1" i="1" dirty="0">
                <a:latin typeface="Georgia" pitchFamily="18" charset="0"/>
              </a:rPr>
              <a:t>   Οι δυνάμεις του Κεμάλ μπαίνουν στη Σμύρνη στις …………… .</a:t>
            </a:r>
          </a:p>
          <a:p>
            <a:pPr>
              <a:buNone/>
            </a:pPr>
            <a:r>
              <a:rPr lang="el-GR" sz="3600" b="1" i="1" dirty="0">
                <a:latin typeface="Georgia" pitchFamily="18" charset="0"/>
              </a:rPr>
              <a:t>(περίπου – κατά προσέγγιση)</a:t>
            </a:r>
          </a:p>
        </p:txBody>
      </p:sp>
    </p:spTree>
  </p:cSld>
  <p:clrMapOvr>
    <a:masterClrMapping/>
  </p:clrMapOvr>
  <p:transition>
    <p:randomBa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715</Words>
  <Application>Microsoft Office PowerPoint</Application>
  <PresentationFormat>Προβολή στην οθόνη (4:3)</PresentationFormat>
  <Paragraphs>118</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Calibri</vt:lpstr>
      <vt:lpstr>Garamond</vt:lpstr>
      <vt:lpstr>Georgia</vt:lpstr>
      <vt:lpstr>Θέμα του Office</vt:lpstr>
      <vt:lpstr>Παρουσίαση του PowerPoint</vt:lpstr>
      <vt:lpstr>1) Κύκλωσε την επιλογή που αναφέρονται σωστά οι ημερομηνίες του 1ου και του 2ου Ελληνικού Αποικισμού.</vt:lpstr>
      <vt:lpstr>2) Ο Όμηρος και ο Ηρόδοτος κατάγονταν από τη ΜικράΑσία.</vt:lpstr>
      <vt:lpstr>3α) Αντιστοίχιση:</vt:lpstr>
      <vt:lpstr>3β) Αντιστοίχιση:</vt:lpstr>
      <vt:lpstr>4) Κύκλωσε μόνο όποια είναι μέσα στα 7 θαύματα του κόσμου.</vt:lpstr>
      <vt:lpstr>5) Αντιστοίχιση:</vt:lpstr>
      <vt:lpstr>6) Συμπληρώστε τα κενά:</vt:lpstr>
      <vt:lpstr>7) Συμπληρώστε τα κενά:</vt:lpstr>
      <vt:lpstr> 8) Συμπληρώστε τα κενά:</vt:lpstr>
      <vt:lpstr>9) Τα πολεμικά συμμαχικά πλοία που βρίσκονταν τότε στη Σμύρνη βοήθησαν και έσωσαν την τελευταία στιγμή  γέρους κα γυναικόπαιδα.</vt:lpstr>
      <vt:lpstr>10) Ένα  από τα δυνατότερα συναισθήματα που πήρα μαζί μου  από τη Σμύρνη  ήταν το συναίσθημα της ντροπής γιατί ανήκα στο ανθρώπινο γένος» έγραψε στο βιβλίο του «Η μάστιγα της Ασίας» ο… </vt:lpstr>
      <vt:lpstr>11) Συμπλήρωσε τα ονόματα:</vt:lpstr>
      <vt:lpstr>12) Τους Έλληνες στρατιώτες ακολούθησαν πανικόβλητοι και οι Έλληνες κάτοικοι από τις περιοχές που περνούσαν.</vt:lpstr>
      <vt:lpstr>13) Πώς αντέδρασαν οι ξένες δυνάμεις σε σχέση με την καταστροφή της Σμύρνης;</vt:lpstr>
      <vt:lpstr>14) Το κάψιμο της Σμύρνης έγινε στις:</vt:lpstr>
      <vt:lpstr>15) Εκτός από τους Έλληνες τις Σμύρνης ποιος άλλος λαός σφαγιάστηκε;</vt:lpstr>
      <vt:lpstr>16) Σημειώστε 5 αγίους από τη Μικρά Ασία.</vt:lpstr>
      <vt:lpstr>17) Αντιστοίχιση:</vt:lpstr>
      <vt:lpstr>18) Συμπληρώστε τα κενά: </vt:lpstr>
      <vt:lpstr>19) Ο γενναίος συνταγματάρχης Νικόλαος Πλαστήρας ήταν γνωστός με το παρατσούκλι: </vt:lpstr>
      <vt:lpstr>20) Οι μόνες συνοικίες που δεν κάηκαν στη Σμύρνη ήταν: </vt:lpstr>
      <vt:lpstr>21) Απολογισμός της μικρασιατικής καταστροφής: </vt:lpstr>
      <vt:lpstr>22) Τελευταία θεατρική παράσταση στη Σμύρνη τον Ιούνιο του 1922: </vt:lpstr>
      <vt:lpstr>Καλή επιτυχία!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Eleni Makrina</cp:lastModifiedBy>
  <cp:revision>21</cp:revision>
  <dcterms:created xsi:type="dcterms:W3CDTF">2022-07-05T18:30:54Z</dcterms:created>
  <dcterms:modified xsi:type="dcterms:W3CDTF">2025-09-11T07:57:37Z</dcterms:modified>
</cp:coreProperties>
</file>