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2" r:id="rId2"/>
    <p:sldId id="264" r:id="rId3"/>
    <p:sldId id="265" r:id="rId4"/>
    <p:sldId id="267" r:id="rId5"/>
    <p:sldId id="266" r:id="rId6"/>
    <p:sldId id="268" r:id="rId7"/>
    <p:sldId id="270" r:id="rId8"/>
    <p:sldId id="271" r:id="rId9"/>
    <p:sldId id="274" r:id="rId10"/>
    <p:sldId id="257" r:id="rId11"/>
    <p:sldId id="282" r:id="rId12"/>
    <p:sldId id="263" r:id="rId13"/>
    <p:sldId id="281" r:id="rId14"/>
    <p:sldId id="276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9900"/>
    <a:srgbClr val="FFFF99"/>
    <a:srgbClr val="FF9999"/>
    <a:srgbClr val="9900CC"/>
    <a:srgbClr val="33E1D9"/>
    <a:srgbClr val="CC6600"/>
    <a:srgbClr val="CC0000"/>
    <a:srgbClr val="990000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53" autoAdjust="0"/>
    <p:restoredTop sz="94660"/>
  </p:normalViewPr>
  <p:slideViewPr>
    <p:cSldViewPr>
      <p:cViewPr varScale="1">
        <p:scale>
          <a:sx n="96" d="100"/>
          <a:sy n="96" d="100"/>
        </p:scale>
        <p:origin x="108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AF720-9CA4-41EE-8BCC-9B847C0F07BB}" type="datetimeFigureOut">
              <a:rPr lang="el-GR" smtClean="0"/>
              <a:t>25/2/2024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3C631-6408-4682-A73D-C62965E94D6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397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631-6408-4682-A73D-C62965E94D62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40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3C631-6408-4682-A73D-C62965E94D62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868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ετραπλό βέλος"/>
          <p:cNvSpPr/>
          <p:nvPr/>
        </p:nvSpPr>
        <p:spPr>
          <a:xfrm>
            <a:off x="11064552" y="5733256"/>
            <a:ext cx="714380" cy="714380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ΑΓΙΟΣ ΝΕΚΤΑΡΙΟΣ\ΠΑΙΔΙΑ ΔΗΜΟΤΙΚΟΥ - ΝΤΟΥΡΛΙΑ\ΕΙΚΟΝΕΣ ΑΓΙΩΝ ΓΙΑ ΕΚΤΥΠΩΣΗ\EIKONA-PANAGIA-GLYKOFILOYSA-3223.jpg"/>
          <p:cNvPicPr>
            <a:picLocks noChangeAspect="1" noChangeArrowheads="1"/>
          </p:cNvPicPr>
          <p:nvPr/>
        </p:nvPicPr>
        <p:blipFill>
          <a:blip r:embed="rId2"/>
          <a:srcRect l="17500" t="5500" r="15999" b="4999"/>
          <a:stretch>
            <a:fillRect/>
          </a:stretch>
        </p:blipFill>
        <p:spPr bwMode="auto">
          <a:xfrm>
            <a:off x="6240019" y="684628"/>
            <a:ext cx="4286249" cy="5768711"/>
          </a:xfrm>
          <a:prstGeom prst="rect">
            <a:avLst/>
          </a:prstGeom>
          <a:noFill/>
          <a:effec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8EC43AD-250D-B736-6F67-5E2833147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0" r="10909"/>
          <a:stretch/>
        </p:blipFill>
        <p:spPr bwMode="auto">
          <a:xfrm>
            <a:off x="6293930" y="4725144"/>
            <a:ext cx="3114441" cy="30243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44443B1-6D75-20AA-BF40-2BD231755238}"/>
              </a:ext>
            </a:extLst>
          </p:cNvPr>
          <p:cNvSpPr/>
          <p:nvPr/>
        </p:nvSpPr>
        <p:spPr>
          <a:xfrm>
            <a:off x="241696" y="234659"/>
            <a:ext cx="6052234" cy="60081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80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ύριες καρδιές </a:t>
            </a:r>
            <a:b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θεία μορφή σου </a:t>
            </a:r>
            <a:b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ευλαβικά </a:t>
            </a:r>
            <a:b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προσκυνούν,</a:t>
            </a:r>
            <a:b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Βασίλισσα του Παραδείσου, </a:t>
            </a:r>
            <a:b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ln w="12700">
                  <a:solidFill>
                    <a:schemeClr val="bg1"/>
                  </a:solidFill>
                </a:ln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μ’ άγιο δέος σ’ ανυμνούν. </a:t>
            </a:r>
            <a:endParaRPr lang="el-GR" sz="3200" b="1" dirty="0">
              <a:ln w="12700">
                <a:solidFill>
                  <a:schemeClr val="bg1"/>
                </a:solidFill>
              </a:ln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C1F2605-FBB1-0B3C-4701-43812B114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31" y="0"/>
            <a:ext cx="3743325" cy="68008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AEEBFF94-A38A-4CB6-9A2B-70DEBAC1D395}"/>
              </a:ext>
            </a:extLst>
          </p:cNvPr>
          <p:cNvSpPr/>
          <p:nvPr/>
        </p:nvSpPr>
        <p:spPr>
          <a:xfrm>
            <a:off x="4799856" y="404664"/>
            <a:ext cx="7241983" cy="50656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88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 προστάτεψέ μας όλους, </a:t>
            </a:r>
            <a:b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φύτεψε μες στην καρδιά </a:t>
            </a:r>
            <a:b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ταπείνωση κι αγνότητα,</a:t>
            </a:r>
            <a:b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19050">
                  <a:solidFill>
                    <a:srgbClr val="FFFF99"/>
                  </a:solidFill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αγάπη και χαρά.</a:t>
            </a:r>
            <a:endParaRPr lang="el-GR" sz="900" b="1" dirty="0">
              <a:ln w="19050">
                <a:solidFill>
                  <a:srgbClr val="FFFF99"/>
                </a:solidFill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84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50BFE0-2BB1-8DA8-DFCE-C2CD7A782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784" y="1080337"/>
            <a:ext cx="8460432" cy="50762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821CF3D-D9F2-2939-5E22-75AD997FA9A3}"/>
              </a:ext>
            </a:extLst>
          </p:cNvPr>
          <p:cNvSpPr/>
          <p:nvPr/>
        </p:nvSpPr>
        <p:spPr>
          <a:xfrm>
            <a:off x="572200" y="-222140"/>
            <a:ext cx="1092190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 w="1905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</a:t>
            </a:r>
            <a:r>
              <a:rPr lang="el-GR" sz="3600" b="1" dirty="0">
                <a:ln w="1905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βοηθάς και την Ελλάδα μας, την όμορφη πατρίδα,</a:t>
            </a:r>
            <a:br>
              <a:rPr lang="el-GR" sz="3200" b="1" dirty="0">
                <a:ln w="1905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200" b="1" dirty="0">
                <a:ln w="19050">
                  <a:solidFill>
                    <a:srgbClr val="FFFF00"/>
                  </a:solidFill>
                </a:ln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2927E-8361-30F8-68C4-2E9EE4A6D728}"/>
              </a:ext>
            </a:extLst>
          </p:cNvPr>
          <p:cNvSpPr txBox="1"/>
          <p:nvPr/>
        </p:nvSpPr>
        <p:spPr>
          <a:xfrm>
            <a:off x="1121237" y="6156596"/>
            <a:ext cx="11233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l-GR" sz="3600" b="1" dirty="0">
                <a:ln w="1905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ακοίμητος να ᾿</a:t>
            </a:r>
            <a:r>
              <a:rPr lang="el-GR" sz="3600" b="1" dirty="0" err="1">
                <a:ln w="1905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σαι</a:t>
            </a:r>
            <a:r>
              <a:rPr lang="el-GR" sz="3600" b="1" dirty="0">
                <a:ln w="1905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φρουρός, παρηγοριά κι ελπίδα.</a:t>
            </a:r>
          </a:p>
        </p:txBody>
      </p:sp>
    </p:spTree>
    <p:extLst>
      <p:ext uri="{BB962C8B-B14F-4D97-AF65-F5344CB8AC3E}">
        <p14:creationId xmlns:p14="http://schemas.microsoft.com/office/powerpoint/2010/main" val="2151299300"/>
      </p:ext>
    </p:extLst>
  </p:cSld>
  <p:clrMapOvr>
    <a:masterClrMapping/>
  </p:clrMapOvr>
  <p:transition spd="slow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0F9CB1B9-0BEA-323B-63B0-B031F612A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1" r="16132"/>
          <a:stretch/>
        </p:blipFill>
        <p:spPr>
          <a:xfrm>
            <a:off x="632846" y="2173360"/>
            <a:ext cx="6192688" cy="4684640"/>
          </a:xfrm>
          <a:prstGeom prst="rect">
            <a:avLst/>
          </a:prstGeom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8EBB89A-107B-CE3B-0466-29BF32F8C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4" b="20201"/>
          <a:stretch/>
        </p:blipFill>
        <p:spPr bwMode="auto">
          <a:xfrm>
            <a:off x="6825534" y="235005"/>
            <a:ext cx="4959098" cy="6387990"/>
          </a:xfrm>
          <a:prstGeom prst="ellipse">
            <a:avLst/>
          </a:prstGeom>
          <a:noFill/>
          <a:effectLst>
            <a:glow rad="101600">
              <a:schemeClr val="bg1">
                <a:alpha val="66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7A29E6F1-8EAC-38DB-40B6-DC231F95EB47}"/>
              </a:ext>
            </a:extLst>
          </p:cNvPr>
          <p:cNvSpPr/>
          <p:nvPr/>
        </p:nvSpPr>
        <p:spPr>
          <a:xfrm>
            <a:off x="786757" y="1340768"/>
            <a:ext cx="5842102" cy="1625091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νέα γενιά </a:t>
            </a: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παρακαλεί</a:t>
            </a:r>
            <a:r>
              <a:rPr lang="el-GR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στον </a:t>
            </a: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κόσμο</a:t>
            </a:r>
            <a:r>
              <a:rPr lang="el-GR" sz="4000" b="1" dirty="0">
                <a:ln>
                  <a:solidFill>
                    <a:schemeClr val="bg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ειρήνη φέρε…</a:t>
            </a:r>
          </a:p>
        </p:txBody>
      </p:sp>
    </p:spTree>
    <p:extLst>
      <p:ext uri="{BB962C8B-B14F-4D97-AF65-F5344CB8AC3E}">
        <p14:creationId xmlns:p14="http://schemas.microsoft.com/office/powerpoint/2010/main" val="7207703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D2E5D7A-F998-FD43-B5E8-401732E6B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9563" r="2153" b="1040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21999C-EBE2-696A-2B21-F0BB2A6D5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t="4199" r="5667" b="25768"/>
          <a:stretch/>
        </p:blipFill>
        <p:spPr bwMode="auto">
          <a:xfrm>
            <a:off x="3514792" y="-157708"/>
            <a:ext cx="5162416" cy="717341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4AF8B274-2F21-9937-3439-8379993D8CF1}"/>
              </a:ext>
            </a:extLst>
          </p:cNvPr>
          <p:cNvSpPr/>
          <p:nvPr/>
        </p:nvSpPr>
        <p:spPr>
          <a:xfrm>
            <a:off x="415009" y="4797152"/>
            <a:ext cx="11812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5400" b="1" spc="300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…και ψάλλει μέσα από την καρδιά: </a:t>
            </a:r>
            <a:br>
              <a:rPr lang="el-GR" sz="5400" b="1" spc="300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5400" b="1" spc="300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5400" b="1" spc="300" dirty="0" err="1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Κεχαριτωμένη</a:t>
            </a:r>
            <a:r>
              <a:rPr lang="el-GR" sz="5400" b="1" spc="300" dirty="0">
                <a:ln w="28575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Χαίρε!»</a:t>
            </a:r>
          </a:p>
        </p:txBody>
      </p:sp>
    </p:spTree>
    <p:extLst>
      <p:ext uri="{BB962C8B-B14F-4D97-AF65-F5344CB8AC3E}">
        <p14:creationId xmlns:p14="http://schemas.microsoft.com/office/powerpoint/2010/main" val="2520075000"/>
      </p:ext>
    </p:extLst>
  </p:cSld>
  <p:clrMapOvr>
    <a:masterClrMapping/>
  </p:clrMapOvr>
  <p:transition spd="slow">
    <p:push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DC0A04D-70CD-E8B3-0BBA-A432BFBE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15184"/>
            <a:ext cx="9144000" cy="63261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39F7A6D-210D-5630-D2F4-11A96EAD8EA0}"/>
              </a:ext>
            </a:extLst>
          </p:cNvPr>
          <p:cNvSpPr/>
          <p:nvPr/>
        </p:nvSpPr>
        <p:spPr>
          <a:xfrm>
            <a:off x="1303133" y="3789040"/>
            <a:ext cx="9735037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bg2">
                      <a:lumMod val="90000"/>
                    </a:schemeClr>
                  </a:glow>
                </a:effectLst>
              </a:rPr>
              <a:t>Κ</a:t>
            </a:r>
            <a: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bg2">
                      <a:lumMod val="90000"/>
                    </a:schemeClr>
                  </a:glow>
                </a:effectLst>
              </a:rPr>
              <a:t>άπου εκεί στη Ναζαρέτ μες στη σιωπή</a:t>
            </a:r>
            <a:b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01600">
                    <a:schemeClr val="bg2">
                      <a:lumMod val="90000"/>
                    </a:schemeClr>
                  </a:glow>
                </a:effectLst>
              </a:rPr>
            </a:br>
            <a: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14300">
                    <a:schemeClr val="bg2">
                      <a:lumMod val="90000"/>
                    </a:schemeClr>
                  </a:glow>
                </a:effectLst>
              </a:rPr>
              <a:t>της αγίας σου μελέτης σε </a:t>
            </a:r>
            <a:r>
              <a:rPr lang="el-GR" sz="4400" b="1" dirty="0" err="1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14300">
                    <a:schemeClr val="bg2">
                      <a:lumMod val="90000"/>
                    </a:schemeClr>
                  </a:glow>
                </a:effectLst>
              </a:rPr>
              <a:t>πρόφθασε</a:t>
            </a:r>
            <a: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14300">
                    <a:schemeClr val="bg2">
                      <a:lumMod val="90000"/>
                    </a:schemeClr>
                  </a:glow>
                </a:effectLst>
              </a:rPr>
              <a:t> </a:t>
            </a:r>
            <a:b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14300">
                    <a:schemeClr val="bg2">
                      <a:lumMod val="90000"/>
                    </a:schemeClr>
                  </a:glow>
                </a:effectLst>
              </a:rPr>
            </a:br>
            <a:r>
              <a:rPr lang="el-GR" sz="4400" b="1" dirty="0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114300">
                    <a:schemeClr val="bg2">
                      <a:lumMod val="90000"/>
                    </a:schemeClr>
                  </a:glow>
                </a:effectLst>
              </a:rPr>
              <a:t>ο Γαβριήλ, ο Θείος επισκέπτης.</a:t>
            </a:r>
          </a:p>
        </p:txBody>
      </p:sp>
    </p:spTree>
    <p:extLst>
      <p:ext uri="{BB962C8B-B14F-4D97-AF65-F5344CB8AC3E}">
        <p14:creationId xmlns:p14="http://schemas.microsoft.com/office/powerpoint/2010/main" val="353215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kon">
            <a:extLst>
              <a:ext uri="{FF2B5EF4-FFF2-40B4-BE49-F238E27FC236}">
                <a16:creationId xmlns:a16="http://schemas.microsoft.com/office/drawing/2014/main" id="{72F3CCF0-AB68-9289-5F91-619B9D94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6" y="44624"/>
            <a:ext cx="5275263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F4BF3E70-6858-E165-C8FE-C993D2258CCD}"/>
              </a:ext>
            </a:extLst>
          </p:cNvPr>
          <p:cNvSpPr/>
          <p:nvPr/>
        </p:nvSpPr>
        <p:spPr>
          <a:xfrm>
            <a:off x="6717848" y="46072"/>
            <a:ext cx="4801764" cy="64602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lnSpc>
                <a:spcPct val="150000"/>
              </a:lnSpc>
            </a:pPr>
            <a:r>
              <a:rPr lang="el-GR" sz="8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Ε</a:t>
            </a:r>
            <a: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υαγγέλια χαράς </a:t>
            </a:r>
            <a:b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</a:br>
            <a: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σου έφερε με δέος,</a:t>
            </a:r>
            <a:b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</a:br>
            <a: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πως θα σε κάνει </a:t>
            </a:r>
            <a:b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</a:br>
            <a: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θρόνο του </a:t>
            </a:r>
            <a:b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</a:br>
            <a: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ο Θεός και </a:t>
            </a:r>
            <a:b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</a:br>
            <a:r>
              <a:rPr lang="el-GR" sz="4000" b="1" dirty="0">
                <a:ln w="19050">
                  <a:solidFill>
                    <a:srgbClr val="FFFF99"/>
                  </a:solidFill>
                </a:ln>
                <a:solidFill>
                  <a:srgbClr val="33E1D9"/>
                </a:solidFill>
              </a:rPr>
              <a:t>ο Αδάμ ο νέος.</a:t>
            </a:r>
          </a:p>
        </p:txBody>
      </p:sp>
    </p:spTree>
    <p:extLst>
      <p:ext uri="{BB962C8B-B14F-4D97-AF65-F5344CB8AC3E}">
        <p14:creationId xmlns:p14="http://schemas.microsoft.com/office/powerpoint/2010/main" val="20881885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35D3A12-6A75-18F7-8DE1-691E10DD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4033" y="-5680"/>
            <a:ext cx="4481513" cy="685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E313088-749B-F1C0-FE1B-E60405DE29C6}"/>
              </a:ext>
            </a:extLst>
          </p:cNvPr>
          <p:cNvSpPr/>
          <p:nvPr/>
        </p:nvSpPr>
        <p:spPr>
          <a:xfrm>
            <a:off x="607539" y="188640"/>
            <a:ext cx="5802038" cy="57215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88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Χ</a:t>
            </a: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αριτωμένη κι άσπιλη </a:t>
            </a:r>
            <a:b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</a:b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σ’ ονόμασε</a:t>
            </a:r>
            <a:b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</a:b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 ο άγγελος, Μαρία,</a:t>
            </a:r>
            <a:b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</a:b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 και μεταξύ των γυναικών </a:t>
            </a:r>
            <a:b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</a:br>
            <a:r>
              <a:rPr lang="el-GR" sz="4000" b="1" dirty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</a:rPr>
              <a:t>χαριτωμένη, Θεία. </a:t>
            </a:r>
          </a:p>
        </p:txBody>
      </p:sp>
    </p:spTree>
    <p:extLst>
      <p:ext uri="{BB962C8B-B14F-4D97-AF65-F5344CB8AC3E}">
        <p14:creationId xmlns:p14="http://schemas.microsoft.com/office/powerpoint/2010/main" val="386895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Ομάδα 6">
            <a:extLst>
              <a:ext uri="{FF2B5EF4-FFF2-40B4-BE49-F238E27FC236}">
                <a16:creationId xmlns:a16="http://schemas.microsoft.com/office/drawing/2014/main" id="{CDAD44EF-0F3F-FF76-997A-BE1A325CFD43}"/>
              </a:ext>
            </a:extLst>
          </p:cNvPr>
          <p:cNvGrpSpPr/>
          <p:nvPr/>
        </p:nvGrpSpPr>
        <p:grpSpPr>
          <a:xfrm>
            <a:off x="-2867402" y="-747464"/>
            <a:ext cx="18141854" cy="8424936"/>
            <a:chOff x="-2867402" y="-747464"/>
            <a:chExt cx="18141854" cy="8424936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8627FEF5-A85F-75D2-9917-352501FCEF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794" r="58139" b="8129"/>
            <a:stretch/>
          </p:blipFill>
          <p:spPr bwMode="auto">
            <a:xfrm>
              <a:off x="10259341" y="-531440"/>
              <a:ext cx="5015111" cy="7965634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Ομάδα 5">
              <a:extLst>
                <a:ext uri="{FF2B5EF4-FFF2-40B4-BE49-F238E27FC236}">
                  <a16:creationId xmlns:a16="http://schemas.microsoft.com/office/drawing/2014/main" id="{F1C07642-7DC0-FD7A-345F-EF80C6C201E9}"/>
                </a:ext>
              </a:extLst>
            </p:cNvPr>
            <p:cNvGrpSpPr/>
            <p:nvPr/>
          </p:nvGrpSpPr>
          <p:grpSpPr>
            <a:xfrm>
              <a:off x="1451484" y="-288097"/>
              <a:ext cx="9654286" cy="7533521"/>
              <a:chOff x="-72516" y="-288097"/>
              <a:chExt cx="9654286" cy="7533521"/>
            </a:xfrm>
          </p:grpSpPr>
          <p:pic>
            <p:nvPicPr>
              <p:cNvPr id="5124" name="Picture 4">
                <a:extLst>
                  <a:ext uri="{FF2B5EF4-FFF2-40B4-BE49-F238E27FC236}">
                    <a16:creationId xmlns:a16="http://schemas.microsoft.com/office/drawing/2014/main" id="{C0EC6347-E8CC-FFFC-9277-CF9EA2D89A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2516" y="-288097"/>
                <a:ext cx="9289032" cy="74341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2" name="Picture 2">
                <a:extLst>
                  <a:ext uri="{FF2B5EF4-FFF2-40B4-BE49-F238E27FC236}">
                    <a16:creationId xmlns:a16="http://schemas.microsoft.com/office/drawing/2014/main" id="{9BF17A1C-3C12-95F8-63E1-137B2BD7A3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739"/>
              <a:stretch/>
            </p:blipFill>
            <p:spPr bwMode="auto">
              <a:xfrm>
                <a:off x="2267744" y="1741132"/>
                <a:ext cx="4908550" cy="5504292"/>
              </a:xfrm>
              <a:prstGeom prst="ellipse">
                <a:avLst/>
              </a:prstGeom>
              <a:noFill/>
              <a:effectLst>
                <a:glow rad="1905000">
                  <a:srgbClr val="FFC000">
                    <a:alpha val="0"/>
                  </a:srgbClr>
                </a:glow>
                <a:softEdge rad="317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Ορθογώνιο 3">
                <a:extLst>
                  <a:ext uri="{FF2B5EF4-FFF2-40B4-BE49-F238E27FC236}">
                    <a16:creationId xmlns:a16="http://schemas.microsoft.com/office/drawing/2014/main" id="{981F0211-041B-C63D-5FE6-3AE99E9072B2}"/>
                  </a:ext>
                </a:extLst>
              </p:cNvPr>
              <p:cNvSpPr/>
              <p:nvPr/>
            </p:nvSpPr>
            <p:spPr>
              <a:xfrm>
                <a:off x="467544" y="1953414"/>
                <a:ext cx="9114226" cy="2123658"/>
              </a:xfrm>
              <a:prstGeom prst="rect">
                <a:avLst/>
              </a:prstGeom>
              <a:noFill/>
            </p:spPr>
            <p:txBody>
              <a:bodyPr spcFirstLastPara="1" wrap="none" lIns="91440" tIns="45720" rIns="91440" bIns="45720" numCol="1">
                <a:prstTxWarp prst="textArchUp">
                  <a:avLst/>
                </a:prstTxWarp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el-GR" sz="96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</a:rPr>
                  <a:t>Α</a:t>
                </a:r>
                <a:r>
                  <a:rPr lang="el-GR" sz="44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</a:rPr>
                  <a:t>γνή Μαρία ,θα γεννήσεις τον Χριστό, </a:t>
                </a:r>
                <a:br>
                  <a:rPr lang="el-GR" sz="44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</a:rPr>
                </a:br>
                <a:r>
                  <a:rPr lang="el-GR" sz="44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</a:rPr>
                  <a:t>που θα φέρει σωτηρία </a:t>
                </a:r>
              </a:p>
              <a:p>
                <a:pPr algn="ctr"/>
                <a:r>
                  <a:rPr lang="el-GR" sz="4400" b="1" dirty="0">
                    <a:ln>
                      <a:solidFill>
                        <a:schemeClr val="bg1"/>
                      </a:solidFill>
                    </a:ln>
                    <a:solidFill>
                      <a:srgbClr val="FFC000"/>
                    </a:solidFill>
                  </a:rPr>
                  <a:t>στον κόσμο τον αμαρτωλό.</a:t>
                </a:r>
              </a:p>
            </p:txBody>
          </p:sp>
        </p:grpSp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872B3180-1304-89C1-16FD-B037292A10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28" r="58139" b="2524"/>
            <a:stretch/>
          </p:blipFill>
          <p:spPr bwMode="auto">
            <a:xfrm>
              <a:off x="-2867402" y="-747464"/>
              <a:ext cx="4680520" cy="8424936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474220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47EE025-6C99-688F-5286-307ABDD1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28" y="-459432"/>
            <a:ext cx="6048672" cy="80673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F2F5755D-31A7-FA36-D507-4C195143E475}"/>
              </a:ext>
            </a:extLst>
          </p:cNvPr>
          <p:cNvSpPr/>
          <p:nvPr/>
        </p:nvSpPr>
        <p:spPr>
          <a:xfrm>
            <a:off x="-2112912" y="0"/>
            <a:ext cx="10081120" cy="57215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88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</a:t>
            </a:r>
            <a: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ώτησες με σύνεση,</a:t>
            </a:r>
            <a:b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φόβο θεϊκό: </a:t>
            </a:r>
            <a:b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«Παρθένος είμαι,</a:t>
            </a:r>
          </a:p>
          <a:p>
            <a:pPr algn="ctr">
              <a:lnSpc>
                <a:spcPct val="150000"/>
              </a:lnSpc>
            </a:pPr>
            <a: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πάναγνη,</a:t>
            </a:r>
            <a:b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 w="38100">
                  <a:solidFill>
                    <a:schemeClr val="bg1"/>
                  </a:solidFill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πώς θα γεννήσω γιο;» </a:t>
            </a:r>
          </a:p>
        </p:txBody>
      </p:sp>
    </p:spTree>
    <p:extLst>
      <p:ext uri="{BB962C8B-B14F-4D97-AF65-F5344CB8AC3E}">
        <p14:creationId xmlns:p14="http://schemas.microsoft.com/office/powerpoint/2010/main" val="4903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B4CC5B1-807E-278B-F014-3DCC630D0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31" r="21921" b="-1"/>
          <a:stretch/>
        </p:blipFill>
        <p:spPr bwMode="auto">
          <a:xfrm>
            <a:off x="3930149" y="795202"/>
            <a:ext cx="4331702" cy="5267601"/>
          </a:xfrm>
          <a:prstGeom prst="flowChartAlternateProcess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3C659E7-883F-1E04-A1CA-8CCCFCD71B20}"/>
              </a:ext>
            </a:extLst>
          </p:cNvPr>
          <p:cNvSpPr/>
          <p:nvPr/>
        </p:nvSpPr>
        <p:spPr>
          <a:xfrm>
            <a:off x="291156" y="-315416"/>
            <a:ext cx="4145815" cy="49829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88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δού το Πνεύμα </a:t>
            </a:r>
            <a:b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Άγιο θε να σε </a:t>
            </a:r>
            <a:b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 err="1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χαριτώσει</a:t>
            </a: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l-GR" sz="4000" dirty="0">
                <a:ln w="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glow rad="127000">
                    <a:schemeClr val="bg1"/>
                  </a:glow>
                </a:effectLst>
              </a:rPr>
            </a:br>
            <a:endParaRPr lang="el-GR" sz="4000" dirty="0">
              <a:ln w="0">
                <a:solidFill>
                  <a:srgbClr val="CC0000"/>
                </a:solidFill>
              </a:ln>
              <a:solidFill>
                <a:srgbClr val="CC0000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9F71205-24CA-B759-BCC3-A4E3F0E4F28F}"/>
              </a:ext>
            </a:extLst>
          </p:cNvPr>
          <p:cNvSpPr/>
          <p:nvPr/>
        </p:nvSpPr>
        <p:spPr>
          <a:xfrm>
            <a:off x="7720184" y="1628800"/>
            <a:ext cx="4451090" cy="49733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br>
              <a:rPr lang="el-GR" sz="4000" dirty="0">
                <a:ln w="0">
                  <a:solidFill>
                    <a:srgbClr val="CC0000"/>
                  </a:solidFill>
                </a:ln>
                <a:solidFill>
                  <a:srgbClr val="CC0000"/>
                </a:solidFill>
                <a:effectLst>
                  <a:glow rad="127000">
                    <a:schemeClr val="bg1"/>
                  </a:glow>
                </a:effectLst>
              </a:rPr>
            </a:b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αθόρυβα </a:t>
            </a:r>
            <a:b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σπλάχνα σου </a:t>
            </a:r>
            <a:b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Θεός </a:t>
            </a:r>
            <a:b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400" b="1" dirty="0">
                <a:ln w="28575">
                  <a:solidFill>
                    <a:srgbClr val="FFC000"/>
                  </a:solidFill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σκηνώσει.</a:t>
            </a:r>
            <a:endParaRPr lang="el-GR" sz="4000" b="1" dirty="0">
              <a:ln w="28575">
                <a:solidFill>
                  <a:srgbClr val="FFC000"/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3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6">
            <a:extLst>
              <a:ext uri="{FF2B5EF4-FFF2-40B4-BE49-F238E27FC236}">
                <a16:creationId xmlns:a16="http://schemas.microsoft.com/office/drawing/2014/main" id="{302CF4EE-C6A2-4041-D63B-4D8CFBA86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9617" r="812" b="4159"/>
          <a:stretch/>
        </p:blipFill>
        <p:spPr>
          <a:xfrm>
            <a:off x="767408" y="-819472"/>
            <a:ext cx="10619205" cy="81101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748B2746-8327-113C-F94D-6747F35F973A}"/>
              </a:ext>
            </a:extLst>
          </p:cNvPr>
          <p:cNvSpPr/>
          <p:nvPr/>
        </p:nvSpPr>
        <p:spPr>
          <a:xfrm>
            <a:off x="921716" y="-104621"/>
            <a:ext cx="10371173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0">
                    <a:schemeClr val="bg1">
                      <a:alpha val="9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</a:t>
            </a:r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0">
                    <a:schemeClr val="bg1">
                      <a:alpha val="9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ότε έσκυψες στην υποταγή του Θείου μυστηρίου </a:t>
            </a:r>
            <a:br>
              <a:rPr lang="el-G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0">
                    <a:schemeClr val="bg1">
                      <a:alpha val="9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54000">
                    <a:schemeClr val="bg1">
                      <a:alpha val="9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«Γένοιτο», είπες, «προσκυνώ, η δούλη του Κυρίου.» </a:t>
            </a:r>
            <a:endParaRPr lang="el-GR" sz="32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54000">
                  <a:schemeClr val="bg1">
                    <a:alpha val="9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ΑΓΙΟΣ ΝΕΚΤΑΡΙΟΣ\ΠΑΙΔΙΑ ΔΗΜΟΤΙΚΟΥ - ΝΤΟΥΡΛΙΑ\ΕΙΚΟΝΕΣ ΑΓΙΩΝ ΓΙΑ ΕΚΤΥΠΩΣΗ\fc34f61d23b74be53ee07d469bd32064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464" y="0"/>
            <a:ext cx="5000660" cy="69898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4E5E6264-7457-689A-8AD7-C8438D6E127B}"/>
              </a:ext>
            </a:extLst>
          </p:cNvPr>
          <p:cNvSpPr/>
          <p:nvPr/>
        </p:nvSpPr>
        <p:spPr>
          <a:xfrm>
            <a:off x="5015880" y="548680"/>
            <a:ext cx="7939448" cy="55369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l-GR" sz="8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</a:t>
            </a:r>
            <a:r>
              <a:rPr lang="el-GR" sz="6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r>
              <a:rPr lang="el-GR" sz="8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Δέσποινά μας</a:t>
            </a:r>
            <a:b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Παναγία, γλυκιά μητέρα </a:t>
            </a:r>
            <a:b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Χριστού,</a:t>
            </a:r>
            <a:b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εσύ σκορπίζεις ευλογία </a:t>
            </a:r>
          </a:p>
          <a:p>
            <a:pPr algn="ctr">
              <a:lnSpc>
                <a:spcPct val="150000"/>
              </a:lnSpc>
            </a:pPr>
            <a:r>
              <a:rPr lang="el-GR" sz="40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μες στην ψυχή κάθε πιστού.</a:t>
            </a:r>
            <a:endParaRPr lang="el-GR" sz="16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 dir="vert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287</Words>
  <Application>Microsoft Office PowerPoint</Application>
  <PresentationFormat>Ευρεία οθόνη</PresentationFormat>
  <Paragraphs>20</Paragraphs>
  <Slides>14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7" baseType="lpstr">
      <vt:lpstr>Arial</vt:lpstr>
      <vt:lpstr>Calibri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Chris Gou</cp:lastModifiedBy>
  <cp:revision>36</cp:revision>
  <dcterms:created xsi:type="dcterms:W3CDTF">2019-11-19T18:16:33Z</dcterms:created>
  <dcterms:modified xsi:type="dcterms:W3CDTF">2024-02-25T11:09:56Z</dcterms:modified>
</cp:coreProperties>
</file>