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5"/>
  </p:notesMasterIdLst>
  <p:sldIdLst>
    <p:sldId id="810" r:id="rId2"/>
    <p:sldId id="797" r:id="rId3"/>
    <p:sldId id="798" r:id="rId4"/>
    <p:sldId id="799" r:id="rId5"/>
    <p:sldId id="800" r:id="rId6"/>
    <p:sldId id="801" r:id="rId7"/>
    <p:sldId id="802" r:id="rId8"/>
    <p:sldId id="803" r:id="rId9"/>
    <p:sldId id="804" r:id="rId10"/>
    <p:sldId id="805" r:id="rId11"/>
    <p:sldId id="806" r:id="rId12"/>
    <p:sldId id="807" r:id="rId13"/>
    <p:sldId id="809" r:id="rId1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C0B"/>
    <a:srgbClr val="990033"/>
    <a:srgbClr val="FFFFFF"/>
    <a:srgbClr val="000000"/>
    <a:srgbClr val="800000"/>
    <a:srgbClr val="660066"/>
    <a:srgbClr val="FFFFCC"/>
    <a:srgbClr val="0000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3" autoAdjust="0"/>
    <p:restoredTop sz="94660"/>
  </p:normalViewPr>
  <p:slideViewPr>
    <p:cSldViewPr showGuides="1">
      <p:cViewPr varScale="1">
        <p:scale>
          <a:sx n="104" d="100"/>
          <a:sy n="104" d="100"/>
        </p:scale>
        <p:origin x="94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EA70BC3-345E-471A-B802-C7B78E07FFEA}" type="datetimeFigureOut">
              <a:rPr lang="el-GR"/>
              <a:pPr>
                <a:defRPr/>
              </a:pPr>
              <a:t>27/11/2025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/>
              <a:t>Στυλ υποδείγματος κειμένου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BC00AF-B539-48D6-B0FF-FA909410916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/>
          </a:p>
        </p:txBody>
      </p:sp>
      <p:sp>
        <p:nvSpPr>
          <p:cNvPr id="12698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3341E6-7F8A-46DE-9993-9A6AECC9B8D5}" type="slidenum">
              <a:rPr lang="el-GR" altLang="el-GR"/>
              <a:pPr eaLnBrk="1" hangingPunct="1"/>
              <a:t>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8901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>
              <a:cs typeface="Arial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52C2C7-FBF5-4A85-B84B-A7FBF8CFBDA8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93347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D7609-FC25-4EDB-8C74-07619A2B797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22539320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D576E-B0EC-4B17-8ACA-FDE42036291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5873124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9B1D2-6467-40B2-9A31-BF520A1B364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67217563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EAC8C-00DD-48FE-B537-951BAFBBA2C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99882786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5C4F-7BD0-4526-BC0E-B75F98839D7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53939958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B6F9B-2E18-414A-9945-7E2FC1965E1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80305245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58842-61ED-4F5D-8E71-B11B6EFD2E9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00022594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C18B3-C98A-4330-B4D1-32089FF5448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85598447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0C310-7FEB-4568-872D-E0FE4492CD8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14739420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67C51-64C4-4E7F-BDC7-A62E478AB82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23367541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60B14861-A441-4356-B325-6F3251DEEC2A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4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 spd="slow" advClick="0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D:\ΦΟΝΤΟ\Ldscrq.jpg"/>
          <p:cNvPicPr>
            <a:picLocks noChangeAspect="1" noChangeArrowheads="1"/>
          </p:cNvPicPr>
          <p:nvPr/>
        </p:nvPicPr>
        <p:blipFill>
          <a:blip r:embed="rId5"/>
          <a:srcRect r="1773" b="1773"/>
          <a:stretch>
            <a:fillRect/>
          </a:stretch>
        </p:blipFill>
        <p:spPr bwMode="auto">
          <a:xfrm>
            <a:off x="-142908" y="-71462"/>
            <a:ext cx="9429784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29188" y="1012825"/>
            <a:ext cx="4035425" cy="1408113"/>
          </a:xfrm>
        </p:spPr>
        <p:txBody>
          <a:bodyPr/>
          <a:lstStyle/>
          <a:p>
            <a:pPr algn="ctr">
              <a:defRPr/>
            </a:pPr>
            <a:br>
              <a:rPr lang="el-GR" sz="5400" b="1" dirty="0">
                <a:latin typeface="Segoe Script" panose="020B0504020000000003" pitchFamily="34" charset="0"/>
              </a:rPr>
            </a:br>
            <a:br>
              <a:rPr lang="el-GR" sz="5400" b="1" dirty="0">
                <a:latin typeface="Segoe Script" panose="020B0504020000000003" pitchFamily="34" charset="0"/>
              </a:rPr>
            </a:br>
            <a:br>
              <a:rPr lang="el-GR" sz="5400" b="1" dirty="0">
                <a:latin typeface="Segoe Script" panose="020B0504020000000003" pitchFamily="34" charset="0"/>
              </a:rPr>
            </a:br>
            <a:br>
              <a:rPr lang="el-GR" sz="5400" b="1" dirty="0">
                <a:latin typeface="Segoe Script" panose="020B0504020000000003" pitchFamily="34" charset="0"/>
              </a:rPr>
            </a:br>
            <a:br>
              <a:rPr lang="el-GR" sz="5400" b="1" dirty="0">
                <a:latin typeface="Segoe Script" panose="020B0504020000000003" pitchFamily="34" charset="0"/>
              </a:rPr>
            </a:br>
            <a:br>
              <a:rPr lang="el-GR" sz="5400" b="1" dirty="0">
                <a:latin typeface="Segoe Script" panose="020B0504020000000003" pitchFamily="34" charset="0"/>
              </a:rPr>
            </a:br>
            <a:endParaRPr lang="el-GR" sz="54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950" y="4429125"/>
            <a:ext cx="9036050" cy="2143125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el-GR" sz="4000" b="1" dirty="0">
                <a:solidFill>
                  <a:srgbClr val="800000"/>
                </a:solidFill>
                <a:latin typeface="Segoe Script" panose="020B0504020000000003" pitchFamily="34" charset="0"/>
              </a:rPr>
              <a:t>ΓΙΟΡΤΗ ΤΩΝ </a:t>
            </a:r>
            <a:r>
              <a:rPr lang="el-GR" sz="4000" b="1">
                <a:solidFill>
                  <a:srgbClr val="800000"/>
                </a:solidFill>
                <a:latin typeface="Segoe Script" panose="020B0504020000000003" pitchFamily="34" charset="0"/>
              </a:rPr>
              <a:t>ΤΡΙΩΝ ΙΕΡΑΡΧΩΝ</a:t>
            </a:r>
            <a:endParaRPr lang="el-GR" sz="4000" b="1" dirty="0">
              <a:solidFill>
                <a:srgbClr val="800000"/>
              </a:solidFill>
              <a:latin typeface="Segoe Script" panose="020B0504020000000003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endParaRPr lang="el-GR" sz="4000" b="1" dirty="0">
              <a:solidFill>
                <a:srgbClr val="800000"/>
              </a:solidFill>
              <a:latin typeface="Segoe Script" panose="020B0504020000000003" pitchFamily="34" charset="0"/>
            </a:endParaRPr>
          </a:p>
          <a:p>
            <a:pPr>
              <a:defRPr/>
            </a:pPr>
            <a:endParaRPr lang="el-GR" dirty="0">
              <a:solidFill>
                <a:srgbClr val="800000"/>
              </a:solidFill>
            </a:endParaRPr>
          </a:p>
        </p:txBody>
      </p:sp>
      <p:pic>
        <p:nvPicPr>
          <p:cNvPr id="3078" name="Picture 6" descr="G:\1. TΡΕΙΣ ΙΕΡΑΡΧΕΣ\P1200902.JPG"/>
          <p:cNvPicPr>
            <a:picLocks noChangeAspect="1" noChangeArrowheads="1"/>
          </p:cNvPicPr>
          <p:nvPr/>
        </p:nvPicPr>
        <p:blipFill>
          <a:blip r:embed="rId6"/>
          <a:srcRect b="6673"/>
          <a:stretch>
            <a:fillRect/>
          </a:stretch>
        </p:blipFill>
        <p:spPr bwMode="auto">
          <a:xfrm>
            <a:off x="1428728" y="785794"/>
            <a:ext cx="6143668" cy="385948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Απολυτήριο τριών Ιεραρχών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8401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8259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ΑΣΤΡΟ: Το φως του Ηλιου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17" y="1025844"/>
            <a:ext cx="6466743" cy="4851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1268760"/>
          </a:xfrm>
        </p:spPr>
        <p:txBody>
          <a:bodyPr/>
          <a:lstStyle/>
          <a:p>
            <a:pPr algn="ctr"/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τῷ τήν γλῶτταν χρυσορρήμονι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0" y="5877272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rgbClr val="FFC000"/>
                </a:solidFill>
              </a:rPr>
              <a:t>       </a:t>
            </a:r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που τα λόγια του ήταν χρυσάφι</a:t>
            </a:r>
          </a:p>
        </p:txBody>
      </p:sp>
      <p:pic>
        <p:nvPicPr>
          <p:cNvPr id="4100" name="Picture 4" descr="Ιωάννης ο Χρυσόστομος - Βικιπαίδει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00" y="1268760"/>
            <a:ext cx="3397199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26349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27784" y="452718"/>
            <a:ext cx="3960440" cy="1400530"/>
          </a:xfrm>
        </p:spPr>
        <p:txBody>
          <a:bodyPr/>
          <a:lstStyle/>
          <a:p>
            <a:pPr algn="ctr"/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Πάντες 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οἱ τῶν λόγων 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αὐτῶν ἐρασταί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627784" y="3717032"/>
            <a:ext cx="38164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Όλοι εμείς </a:t>
            </a: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οι θαυμαστές </a:t>
            </a: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των λόγων τους</a:t>
            </a:r>
          </a:p>
        </p:txBody>
      </p:sp>
      <p:pic>
        <p:nvPicPr>
          <p:cNvPr id="6" name="Picture 9" descr="Export Wizard-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263"/>
            <a:ext cx="3949257" cy="508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Export Wizard-1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665" b="22638"/>
          <a:stretch>
            <a:fillRect/>
          </a:stretch>
        </p:blipFill>
        <p:spPr bwMode="auto">
          <a:xfrm>
            <a:off x="6003414" y="452718"/>
            <a:ext cx="324417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434759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5661248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sz="3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l-GR" sz="3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ας μαζευτούμε να τους τιμήσουμε με ύμνους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64" y="947016"/>
            <a:ext cx="7061271" cy="529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18864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συνελθόντες ὕμνοις τιμήσωμεν  </a:t>
            </a:r>
          </a:p>
        </p:txBody>
      </p:sp>
    </p:spTree>
    <p:extLst>
      <p:ext uri="{BB962C8B-B14F-4D97-AF65-F5344CB8AC3E}">
        <p14:creationId xmlns:p14="http://schemas.microsoft.com/office/powerpoint/2010/main" val="2108275795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5445224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Αφού κι αυτοί προς την Αγία Τριάδα</a:t>
            </a: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μεσιτεύουν για μας.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-387423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αὐτοί γάρ τῇ Τριάδι ὑπέρ ἡμῶν ἀεί πρεσβεύουσιν. </a:t>
            </a:r>
          </a:p>
        </p:txBody>
      </p:sp>
      <p:pic>
        <p:nvPicPr>
          <p:cNvPr id="6" name="Picture 2" descr="Αποτέλεσμα εικόνας για τρεις ιεραρχε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697" y="1484784"/>
            <a:ext cx="5454606" cy="3272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1271614"/>
      </p:ext>
    </p:extLst>
  </p:cSld>
  <p:clrMapOvr>
    <a:masterClrMapping/>
  </p:clrMapOvr>
  <p:transition spd="slow" advClick="0" advTm="2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40768"/>
          </a:xfrm>
        </p:spPr>
        <p:txBody>
          <a:bodyPr/>
          <a:lstStyle/>
          <a:p>
            <a:pPr algn="ctr"/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2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2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2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6000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3400" b="1" kern="1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ΑΠΟΛΥΤΙΚΙΟ ΤΡΙΩΝ ΙΕΡΑΡΧΩΝ</a:t>
            </a:r>
            <a:br>
              <a:rPr lang="el-GR" sz="3400" b="1" kern="1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l-GR" sz="3400" b="1" kern="1200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9144000" cy="2924944"/>
          </a:xfrm>
        </p:spPr>
        <p:txBody>
          <a:bodyPr>
            <a:normAutofit/>
          </a:bodyPr>
          <a:lstStyle/>
          <a:p>
            <a:pPr algn="ctr"/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l-GR" sz="3400" b="1" kern="1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ΗΧΟΣ ΠΡΩΤΟΣ</a:t>
            </a:r>
          </a:p>
        </p:txBody>
      </p:sp>
      <p:pic>
        <p:nvPicPr>
          <p:cNvPr id="4" name="Picture 4" descr="Οι Τρεις Ιεράρχες, Όσα δεν Έχετε Ακούσει. | Όσιος Χατζή-Ανανίας εκ Μαλλώ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48" y="1041537"/>
            <a:ext cx="6170304" cy="437213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5283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ΑΣΤΡΟ: Το φως του Ηλιο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641159" cy="4232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pPr algn="ctr"/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Τοὺς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τρεῖς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μεγίστους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φωστῆρας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τῆς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τρισηλίου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Θεότητος</a:t>
            </a:r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0" y="5517232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Τους τρείς μέγιστους αστέρες</a:t>
            </a:r>
            <a:b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της τρίφωτης Θεότητας</a:t>
            </a:r>
          </a:p>
        </p:txBody>
      </p:sp>
      <p:pic>
        <p:nvPicPr>
          <p:cNvPr id="7" name="Picture 2" descr="C:\Users\ΜΗΤΣΟΠΟΥΛΟΣ\Desktop\Εικόνα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451" y="1522360"/>
            <a:ext cx="2265098" cy="2736304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8" name="Picture 3" descr="C:\Users\ΜΗΤΣΟΠΟΥΛΟΣ\Desktop\Εικόνα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1691" y="2629865"/>
            <a:ext cx="2236276" cy="2910446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9" name="Picture 4" descr="C:\Users\ΜΗΤΣΟΠΟΥΛΟΣ\Desktop\Εικόνα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080" y="2533524"/>
            <a:ext cx="2421848" cy="3006787"/>
          </a:xfrm>
          <a:prstGeom prst="ellipse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08544369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τοὺς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τὴν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οἰκουμένην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ἀκτῖσι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δογμάτων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θείων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πυρσεύσαντας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683568" y="5733256"/>
            <a:ext cx="7200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αυτούς που φώτισαν με ακτίνες </a:t>
            </a: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θείων αληθειών την οικουμένη</a:t>
            </a:r>
          </a:p>
        </p:txBody>
      </p:sp>
      <p:pic>
        <p:nvPicPr>
          <p:cNvPr id="6" name="Picture 2" descr="Οι Τρεις Ιεράρχες για την Παιδεία | Διακόνημα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53" y="1268760"/>
            <a:ext cx="6649093" cy="465878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52551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92100"/>
            <a:ext cx="9144000" cy="1384300"/>
          </a:xfrm>
        </p:spPr>
        <p:txBody>
          <a:bodyPr/>
          <a:lstStyle/>
          <a:p>
            <a:pPr algn="ctr"/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τοὺς μελιρρύτους ποταμοὺς τῆς σοφίας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4941168"/>
            <a:ext cx="90364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αυτούς που σαν μελιστάλακτα ποτάμια σοφίας</a:t>
            </a:r>
          </a:p>
        </p:txBody>
      </p:sp>
      <p:pic>
        <p:nvPicPr>
          <p:cNvPr id="6" name="Picture 2" descr="I:\ierarxes\exo card.jpg"/>
          <p:cNvPicPr>
            <a:picLocks noChangeAspect="1" noChangeArrowheads="1"/>
          </p:cNvPicPr>
          <p:nvPr/>
        </p:nvPicPr>
        <p:blipFill rotWithShape="1">
          <a:blip r:embed="rId2" cstate="print"/>
          <a:srcRect l="48738" t="599" r="-7803" b="18177"/>
          <a:stretch/>
        </p:blipFill>
        <p:spPr bwMode="auto">
          <a:xfrm>
            <a:off x="-108520" y="1196752"/>
            <a:ext cx="10583938" cy="3891632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11101900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92100"/>
            <a:ext cx="9144000" cy="1384300"/>
          </a:xfrm>
        </p:spPr>
        <p:txBody>
          <a:bodyPr/>
          <a:lstStyle/>
          <a:p>
            <a:pPr algn="ctr"/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τούς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τὴν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κτίσιν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πᾶσαν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θεογνωσίας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νάμασι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καταρδεύσαντας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4869160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ξεδίψασαν όλη την πλάση </a:t>
            </a: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με τη γνώση του Θεού </a:t>
            </a:r>
          </a:p>
        </p:txBody>
      </p:sp>
      <p:pic>
        <p:nvPicPr>
          <p:cNvPr id="6" name="Picture 6" descr="D:\ΑΡΧΕΙΟ ΓΙΟΡΤΩΝ\ΤΡΕΙΣ ΙΕΡΑΡΧΕΣ\Τρεις-Ιεράρχες-πρόσκληση-2β-για-γονείς (1).jpg"/>
          <p:cNvPicPr>
            <a:picLocks noChangeAspect="1" noChangeArrowheads="1"/>
          </p:cNvPicPr>
          <p:nvPr/>
        </p:nvPicPr>
        <p:blipFill>
          <a:blip r:embed="rId2"/>
          <a:srcRect l="6445" t="7910" r="6835" b="54882"/>
          <a:stretch>
            <a:fillRect/>
          </a:stretch>
        </p:blipFill>
        <p:spPr bwMode="auto">
          <a:xfrm>
            <a:off x="710696" y="1555726"/>
            <a:ext cx="7722608" cy="3313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5015786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91264" cy="1919808"/>
          </a:xfrm>
        </p:spPr>
        <p:txBody>
          <a:bodyPr/>
          <a:lstStyle/>
          <a:p>
            <a:pPr algn="ctr"/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Βασίλειον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τὸν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μέγαν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3 - Θέση περιεχομένου" descr="Agios_Vasilei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1799" y="1052736"/>
            <a:ext cx="5200401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- Ορθογώνιο"/>
          <p:cNvSpPr/>
          <p:nvPr/>
        </p:nvSpPr>
        <p:spPr>
          <a:xfrm>
            <a:off x="2267744" y="5589240"/>
            <a:ext cx="46085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τον μέγα Βασίλειο</a:t>
            </a:r>
          </a:p>
        </p:txBody>
      </p:sp>
    </p:spTree>
    <p:extLst>
      <p:ext uri="{BB962C8B-B14F-4D97-AF65-F5344CB8AC3E}">
        <p14:creationId xmlns:p14="http://schemas.microsoft.com/office/powerpoint/2010/main" val="3493308138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5616" y="-387423"/>
            <a:ext cx="7056784" cy="1584176"/>
          </a:xfrm>
        </p:spPr>
        <p:txBody>
          <a:bodyPr/>
          <a:lstStyle/>
          <a:p>
            <a:pPr algn="ctr"/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καί τόν θεολόγον Γρηγόριον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51520" y="5157192"/>
            <a:ext cx="85689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C000"/>
                </a:solidFill>
              </a:rPr>
              <a:t>  </a:t>
            </a:r>
          </a:p>
          <a:p>
            <a:pPr algn="ctr"/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και  τον Γρηγόριο τον Θεολόγο</a:t>
            </a:r>
          </a:p>
        </p:txBody>
      </p:sp>
      <p:pic>
        <p:nvPicPr>
          <p:cNvPr id="3076" name="Picture 4" descr="Άγιος Γρηγόριος: Ας μην κοπιάζουμε για να θησαυρίζουμε, ενώ άλλοι υποφέρουν  από την πείνα | Dog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908720"/>
            <a:ext cx="6343650" cy="3800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2872795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pPr algn="ctr"/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σὺν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τῷ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κλεινῷ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400" b="1" kern="1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Ἰωάννῃ</a:t>
            </a:r>
            <a: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br>
              <a:rPr lang="el-GR" sz="34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l-GR" sz="3400" b="1" kern="1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3 - Θέση περιεχομένου" descr="imag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9059" y="1268760"/>
            <a:ext cx="6385882" cy="3427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- Ορθογώνιο"/>
          <p:cNvSpPr/>
          <p:nvPr/>
        </p:nvSpPr>
        <p:spPr>
          <a:xfrm>
            <a:off x="0" y="5517232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rgbClr val="FFC000"/>
                </a:solidFill>
              </a:rPr>
              <a:t>   </a:t>
            </a:r>
          </a:p>
          <a:p>
            <a:pPr algn="ctr"/>
            <a:r>
              <a:rPr lang="el-GR" sz="2400" dirty="0">
                <a:solidFill>
                  <a:srgbClr val="FFC000"/>
                </a:solidFill>
              </a:rPr>
              <a:t> </a:t>
            </a:r>
            <a:r>
              <a:rPr lang="el-G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μαζί  με τον Ιωάννη τον ξακουστό</a:t>
            </a:r>
          </a:p>
        </p:txBody>
      </p:sp>
    </p:spTree>
    <p:extLst>
      <p:ext uri="{BB962C8B-B14F-4D97-AF65-F5344CB8AC3E}">
        <p14:creationId xmlns:p14="http://schemas.microsoft.com/office/powerpoint/2010/main" val="2125880088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Ωκεανός">
  <a:themeElements>
    <a:clrScheme name="Ωκεανός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Ωκεανός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Άπο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Ωκεανός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4623</TotalTime>
  <Words>176</Words>
  <Application>Microsoft Office PowerPoint</Application>
  <PresentationFormat>Προβολή στην οθόνη (4:3)</PresentationFormat>
  <Paragraphs>42</Paragraphs>
  <Slides>13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</vt:lpstr>
      <vt:lpstr>Segoe Script</vt:lpstr>
      <vt:lpstr>Tahoma</vt:lpstr>
      <vt:lpstr>Wingdings</vt:lpstr>
      <vt:lpstr>Ωκεανός</vt:lpstr>
      <vt:lpstr>      </vt:lpstr>
      <vt:lpstr>           ΑΠΟΛΥΤΙΚΙΟ ΤΡΙΩΝ ΙΕΡΑΡΧΩΝ </vt:lpstr>
      <vt:lpstr>Τοὺς τρεῖς μεγίστους φωστῆρας τῆς τρισηλίου Θεότητος</vt:lpstr>
      <vt:lpstr>τοὺς τὴν οἰκουμένην ἀκτῖσι δογμάτων θείων πυρσεύσαντας </vt:lpstr>
      <vt:lpstr>τοὺς μελιρρύτους ποταμοὺς τῆς σοφίας </vt:lpstr>
      <vt:lpstr>τούς τὴν κτίσιν πᾶσαν θεογνωσίας νάμασι καταρδεύσαντας </vt:lpstr>
      <vt:lpstr>Βασίλειον τὸν μέγαν </vt:lpstr>
      <vt:lpstr>καί τόν θεολόγον Γρηγόριον</vt:lpstr>
      <vt:lpstr>σὺν τῷ κλεινῷ Ἰωάννῃ  </vt:lpstr>
      <vt:lpstr>τῷ τήν γλῶτταν χρυσορρήμονι</vt:lpstr>
      <vt:lpstr>Πάντες  οἱ τῶν λόγων  αὐτῶν ἐρασταί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30η Ιανουαρίου</dc:title>
  <dc:creator>s</dc:creator>
  <cp:lastModifiedBy>Chris Gou</cp:lastModifiedBy>
  <cp:revision>552</cp:revision>
  <dcterms:created xsi:type="dcterms:W3CDTF">2014-01-25T07:57:31Z</dcterms:created>
  <dcterms:modified xsi:type="dcterms:W3CDTF">2025-11-27T15:06:46Z</dcterms:modified>
</cp:coreProperties>
</file>