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6858000" cy="9144000" type="screen4x3"/>
  <p:notesSz cx="6669088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1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6425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849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186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623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195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677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05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13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360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659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EBBE8-0562-4E82-9BA1-9505AB9F8BD0}" type="datetimeFigureOut">
              <a:rPr lang="el-GR" smtClean="0"/>
              <a:t>10/1/2016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8B05E-423E-4FAC-B506-0495A32ED8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696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72009" y="179512"/>
            <a:ext cx="6597351" cy="8496944"/>
          </a:xfrm>
          <a:prstGeom prst="verticalScroll">
            <a:avLst>
              <a:gd name="adj" fmla="val 12500"/>
            </a:avLst>
          </a:prstGeom>
          <a:solidFill>
            <a:srgbClr val="DDFFD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l-GR" altLang="el-GR" sz="1200" dirty="0"/>
          </a:p>
          <a:p>
            <a:pPr algn="ctr"/>
            <a:r>
              <a:rPr lang="el-GR" altLang="el-GR" sz="2800" dirty="0"/>
              <a:t>      </a:t>
            </a:r>
            <a:r>
              <a:rPr lang="el-GR" altLang="el-GR" sz="2800" b="1" dirty="0"/>
              <a:t>«</a:t>
            </a:r>
            <a:r>
              <a:rPr lang="el-GR" altLang="el-GR" sz="2800" b="1" i="1" dirty="0">
                <a:latin typeface="Book Antiqua" pitchFamily="18" charset="0"/>
              </a:rPr>
              <a:t>Να μιμείσαι το έργο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της σοφής μέλισσας,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που με πολλή  σοφία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τρυγάει από κάθε άνθος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μόνον ό,τι είναι χρήσιμο.»</a:t>
            </a:r>
          </a:p>
          <a:p>
            <a:pPr algn="ctr"/>
            <a:endParaRPr lang="el-GR" altLang="el-GR" sz="2800" b="1" i="1" dirty="0">
              <a:latin typeface="Book Antiqua" pitchFamily="18" charset="0"/>
            </a:endParaRP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«Να τιμούμε τη μητέρα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μας.  Ο καθένας έχει τη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δική του μητέρα.  Όλοι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όμως έχουμε κοινή μητέρα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την Πατρίδα και αυτήν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πρέπει να τιμούμε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ιδιαίτερα».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	      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     Γρηγόριος Θεολόγος</a:t>
            </a:r>
            <a:endParaRPr lang="el-GR" altLang="el-GR" sz="2800" b="1" dirty="0"/>
          </a:p>
          <a:p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89396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88640" y="251520"/>
            <a:ext cx="6669359" cy="8496943"/>
          </a:xfrm>
          <a:prstGeom prst="vertic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l-GR" altLang="el-GR" b="1" i="1" dirty="0">
              <a:latin typeface="Book Antiqua" pitchFamily="18" charset="0"/>
            </a:endParaRP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« Όπως δεν τρώμε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βλαβερές κι επικίνδυνες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τροφές, έτσι δεν πρέπει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να διαβάζουμε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ακατάλληλα βιβλία,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που καταστρέφουν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την ψυχή». </a:t>
            </a:r>
          </a:p>
          <a:p>
            <a:pPr algn="ctr"/>
            <a:endParaRPr lang="el-GR" altLang="el-GR" sz="2800" b="1" i="1" dirty="0">
              <a:latin typeface="Book Antiqua" pitchFamily="18" charset="0"/>
            </a:endParaRP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« Άνθρωπος που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δε δέχεται συμβουλές,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είναι εχθρός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του εαυτού του».</a:t>
            </a:r>
          </a:p>
          <a:p>
            <a:pPr algn="ctr"/>
            <a:endParaRPr lang="el-GR" altLang="el-GR" sz="2800" b="1" i="1" dirty="0">
              <a:latin typeface="Book Antiqua" pitchFamily="18" charset="0"/>
            </a:endParaRPr>
          </a:p>
          <a:p>
            <a:pPr algn="ctr"/>
            <a:r>
              <a:rPr lang="el-GR" altLang="el-GR" sz="2800" i="1" dirty="0">
                <a:latin typeface="Book Antiqua" pitchFamily="18" charset="0"/>
              </a:rPr>
              <a:t>		     </a:t>
            </a:r>
            <a:endParaRPr lang="en-US" altLang="el-GR" sz="2800" i="1" dirty="0">
              <a:latin typeface="Book Antiqua" pitchFamily="18" charset="0"/>
            </a:endParaRP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Μέγας Βασίλειος</a:t>
            </a:r>
            <a:endParaRPr lang="el-GR" altLang="el-GR" sz="2800" b="1" dirty="0">
              <a:latin typeface="Book Antiqua" pitchFamily="18" charset="0"/>
            </a:endParaRPr>
          </a:p>
          <a:p>
            <a:pPr algn="ctr"/>
            <a:endParaRPr lang="el-GR" altLang="el-GR" sz="2800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251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 noChangeArrowheads="1"/>
          </p:cNvSpPr>
          <p:nvPr/>
        </p:nvSpPr>
        <p:spPr bwMode="auto">
          <a:xfrm>
            <a:off x="404664" y="467544"/>
            <a:ext cx="6336703" cy="7992888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l-GR" altLang="el-GR" sz="2800" i="1" dirty="0">
                <a:latin typeface="Book Antiqua" pitchFamily="18" charset="0"/>
              </a:rPr>
              <a:t>      </a:t>
            </a:r>
            <a:r>
              <a:rPr lang="el-GR" altLang="el-GR" sz="2800" b="1" i="1" dirty="0">
                <a:latin typeface="Book Antiqua" pitchFamily="18" charset="0"/>
              </a:rPr>
              <a:t>«Δεν έχει τόση αξία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το να γεννηθεί κανείς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από μεγάλους σε πλούτο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και σε αξίωμα,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όσο το να γίνει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ο ίδιος μεγάλος.»</a:t>
            </a:r>
          </a:p>
          <a:p>
            <a:pPr algn="ctr"/>
            <a:endParaRPr lang="el-GR" altLang="el-GR" sz="2800" b="1" i="1" dirty="0">
              <a:latin typeface="Book Antiqua" pitchFamily="18" charset="0"/>
            </a:endParaRP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«Το χρυσάφι δε βρέθηκε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για να δενόμαστε μ’ αυτό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– εννοώντας τις χρυσές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αλυσίδες και τα κοσμήματα –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 αλλά για να λύνουμε 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τους δεμένους.»</a:t>
            </a:r>
          </a:p>
          <a:p>
            <a:pPr algn="ctr"/>
            <a:endParaRPr lang="el-GR" altLang="el-GR" sz="2800" b="1" i="1" dirty="0">
              <a:latin typeface="Book Antiqua" pitchFamily="18" charset="0"/>
            </a:endParaRP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Ιωάννης Χρυσόστομος</a:t>
            </a:r>
          </a:p>
          <a:p>
            <a:pPr algn="ctr"/>
            <a:r>
              <a:rPr lang="el-GR" altLang="el-GR" sz="2800" b="1" i="1" dirty="0">
                <a:latin typeface="Book Antiqua" pitchFamily="18" charset="0"/>
              </a:rPr>
              <a:t>	       </a:t>
            </a:r>
          </a:p>
        </p:txBody>
      </p:sp>
    </p:spTree>
    <p:extLst>
      <p:ext uri="{BB962C8B-B14F-4D97-AF65-F5344CB8AC3E}">
        <p14:creationId xmlns:p14="http://schemas.microsoft.com/office/powerpoint/2010/main" val="255959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4 - Εικόνα" descr="podarak-svitak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632" y="-324544"/>
            <a:ext cx="6552728" cy="9649072"/>
          </a:xfrm>
          <a:prstGeom prst="rect">
            <a:avLst/>
          </a:prstGeom>
        </p:spPr>
      </p:pic>
      <p:sp>
        <p:nvSpPr>
          <p:cNvPr id="3" name="Ορθογώνιο 2"/>
          <p:cNvSpPr/>
          <p:nvPr/>
        </p:nvSpPr>
        <p:spPr>
          <a:xfrm>
            <a:off x="620688" y="1115616"/>
            <a:ext cx="554461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dirty="0">
                <a:latin typeface="Book Antiqua" panose="02040602050305030304" pitchFamily="18" charset="0"/>
              </a:rPr>
              <a:t>«Πρέπει να μοιάσετε τις μέλισσες. Δεν πάνε σ’ όλα τα άνθη, </a:t>
            </a:r>
            <a:r>
              <a:rPr lang="el-GR" sz="2400" dirty="0" smtClean="0">
                <a:latin typeface="Book Antiqua" panose="02040602050305030304" pitchFamily="18" charset="0"/>
              </a:rPr>
              <a:t>γιατί </a:t>
            </a:r>
            <a:r>
              <a:rPr lang="el-GR" sz="2400" dirty="0">
                <a:latin typeface="Book Antiqua" panose="02040602050305030304" pitchFamily="18" charset="0"/>
              </a:rPr>
              <a:t>δεν έχουν όλα καλούς  χυμούς. Και σε όσα πάνε παίρνουν ό,τι τους χρειάζεται για να φτιάξουν μέλι».</a:t>
            </a:r>
          </a:p>
          <a:p>
            <a:r>
              <a:rPr lang="el-GR" sz="2400" b="1" i="1" dirty="0">
                <a:latin typeface="Book Antiqua" panose="02040602050305030304" pitchFamily="18" charset="0"/>
              </a:rPr>
              <a:t>                                Μέγας Βασίλειος</a:t>
            </a:r>
            <a:endParaRPr lang="el-GR" sz="2400" dirty="0">
              <a:latin typeface="Book Antiqua" panose="02040602050305030304" pitchFamily="18" charset="0"/>
            </a:endParaRPr>
          </a:p>
          <a:p>
            <a:endParaRPr lang="en-US" sz="2400" dirty="0" smtClean="0">
              <a:latin typeface="Book Antiqua" panose="02040602050305030304" pitchFamily="18" charset="0"/>
            </a:endParaRPr>
          </a:p>
          <a:p>
            <a:pPr algn="just"/>
            <a:r>
              <a:rPr lang="el-GR" sz="2400" dirty="0" smtClean="0">
                <a:latin typeface="Book Antiqua" panose="02040602050305030304" pitchFamily="18" charset="0"/>
              </a:rPr>
              <a:t>« </a:t>
            </a:r>
            <a:r>
              <a:rPr lang="el-GR" sz="2400" dirty="0">
                <a:latin typeface="Book Antiqua" panose="02040602050305030304" pitchFamily="18" charset="0"/>
              </a:rPr>
              <a:t>Πρόσεχε με ποιους πηγαίνεις γιατί είναι πιο εύκολο να πάρει κανείς από τον άλλο κακία παρά να του μεταδώσει αρετή. </a:t>
            </a:r>
            <a:r>
              <a:rPr lang="el-GR" sz="2400" dirty="0" err="1">
                <a:latin typeface="Book Antiqua" panose="02040602050305030304" pitchFamily="18" charset="0"/>
              </a:rPr>
              <a:t>΄Οπως</a:t>
            </a:r>
            <a:r>
              <a:rPr lang="el-GR" sz="2400" dirty="0">
                <a:latin typeface="Book Antiqua" panose="02040602050305030304" pitchFamily="18" charset="0"/>
              </a:rPr>
              <a:t> είναι πιο εύκολο να κολλήσει κανείς αρρώστια  από τον άλλο, παρά να του χαρίσει υγεία».</a:t>
            </a:r>
          </a:p>
          <a:p>
            <a:pPr algn="r"/>
            <a:r>
              <a:rPr lang="el-GR" sz="2400" b="1" i="1" dirty="0">
                <a:latin typeface="Book Antiqua" panose="02040602050305030304" pitchFamily="18" charset="0"/>
              </a:rPr>
              <a:t>                            </a:t>
            </a:r>
            <a:r>
              <a:rPr lang="el-GR" sz="2400" b="1" i="1" dirty="0" smtClean="0">
                <a:latin typeface="Book Antiqua" panose="02040602050305030304" pitchFamily="18" charset="0"/>
              </a:rPr>
              <a:t>Γρηγόριος </a:t>
            </a:r>
            <a:r>
              <a:rPr lang="el-GR" sz="2400" b="1" i="1" dirty="0">
                <a:latin typeface="Book Antiqua" panose="02040602050305030304" pitchFamily="18" charset="0"/>
              </a:rPr>
              <a:t>Θεολόγος</a:t>
            </a:r>
            <a:endParaRPr lang="el-GR" sz="2400" dirty="0">
              <a:latin typeface="Book Antiqua" panose="02040602050305030304" pitchFamily="18" charset="0"/>
            </a:endParaRPr>
          </a:p>
          <a:p>
            <a:endParaRPr lang="en-US" sz="2400" dirty="0" smtClean="0">
              <a:latin typeface="Book Antiqua" panose="02040602050305030304" pitchFamily="18" charset="0"/>
            </a:endParaRPr>
          </a:p>
          <a:p>
            <a:r>
              <a:rPr lang="el-GR" sz="2400" dirty="0" smtClean="0">
                <a:latin typeface="Book Antiqua" panose="02040602050305030304" pitchFamily="18" charset="0"/>
              </a:rPr>
              <a:t>«</a:t>
            </a:r>
            <a:r>
              <a:rPr lang="el-GR" sz="2400" dirty="0">
                <a:latin typeface="Book Antiqua" panose="02040602050305030304" pitchFamily="18" charset="0"/>
              </a:rPr>
              <a:t>Μη κρατάς τον εαυτό σου μακριά από την εκκλησία που είναι πηγή χαράς και δύναμης».</a:t>
            </a:r>
          </a:p>
          <a:p>
            <a:pPr algn="r"/>
            <a:r>
              <a:rPr lang="el-GR" sz="2400" b="1" i="1" dirty="0">
                <a:latin typeface="Book Antiqua" panose="02040602050305030304" pitchFamily="18" charset="0"/>
              </a:rPr>
              <a:t>                        </a:t>
            </a:r>
            <a:r>
              <a:rPr lang="el-GR" sz="2400" b="1" i="1" dirty="0" smtClean="0">
                <a:latin typeface="Book Antiqua" panose="02040602050305030304" pitchFamily="18" charset="0"/>
              </a:rPr>
              <a:t> </a:t>
            </a:r>
            <a:r>
              <a:rPr lang="el-GR" sz="2400" b="1" i="1" dirty="0">
                <a:latin typeface="Book Antiqua" panose="02040602050305030304" pitchFamily="18" charset="0"/>
              </a:rPr>
              <a:t>Χρυσόστομος</a:t>
            </a:r>
            <a:endParaRPr lang="el-GR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6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620688" y="1043608"/>
            <a:ext cx="5092700" cy="7272808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l-GR" dirty="0"/>
              <a:t>«Πρέπει να μοιάσετε τις μέλισσες.</a:t>
            </a:r>
          </a:p>
          <a:p>
            <a:r>
              <a:rPr lang="el-GR" dirty="0"/>
              <a:t>Δεν πάνε σ’ όλα τα άνθη, γιατί  δεν έχουν όλα</a:t>
            </a:r>
          </a:p>
          <a:p>
            <a:r>
              <a:rPr lang="el-GR" dirty="0"/>
              <a:t>καλούς  χυμούς. Και σε όσα πάνε παίρνουν</a:t>
            </a:r>
          </a:p>
          <a:p>
            <a:r>
              <a:rPr lang="el-GR" dirty="0" smtClean="0"/>
              <a:t>ό, τι </a:t>
            </a:r>
            <a:r>
              <a:rPr lang="el-GR" dirty="0"/>
              <a:t>τους χρειάζεται για να φτιάξουν μέλι».</a:t>
            </a:r>
          </a:p>
          <a:p>
            <a:r>
              <a:rPr lang="el-GR" b="1" i="1" dirty="0"/>
              <a:t>     Μέγας Βασίλειος</a:t>
            </a:r>
            <a:endParaRPr lang="el-GR" dirty="0"/>
          </a:p>
          <a:p>
            <a:r>
              <a:rPr lang="el-GR" b="1" i="1" dirty="0"/>
              <a:t> </a:t>
            </a:r>
            <a:endParaRPr lang="el-GR" dirty="0"/>
          </a:p>
          <a:p>
            <a:r>
              <a:rPr lang="el-GR" dirty="0"/>
              <a:t>«Πρόσεχε με ποιους πηγαίνεις,</a:t>
            </a:r>
          </a:p>
          <a:p>
            <a:r>
              <a:rPr lang="el-GR" dirty="0"/>
              <a:t>γιατί είναι πιο </a:t>
            </a:r>
            <a:r>
              <a:rPr lang="el-GR" dirty="0" smtClean="0"/>
              <a:t>εύκολο να </a:t>
            </a:r>
            <a:r>
              <a:rPr lang="el-GR" dirty="0"/>
              <a:t>πάρει κανείς</a:t>
            </a:r>
          </a:p>
          <a:p>
            <a:r>
              <a:rPr lang="el-GR" dirty="0"/>
              <a:t>από τον άλλο κακία, παρά να του μεταδώσει αρετή.</a:t>
            </a:r>
          </a:p>
          <a:p>
            <a:r>
              <a:rPr lang="el-GR" dirty="0" err="1"/>
              <a:t>΄Οπως</a:t>
            </a:r>
            <a:r>
              <a:rPr lang="el-GR" dirty="0"/>
              <a:t> </a:t>
            </a:r>
            <a:r>
              <a:rPr lang="el-GR" dirty="0" smtClean="0"/>
              <a:t> είναι </a:t>
            </a:r>
            <a:r>
              <a:rPr lang="el-GR" dirty="0"/>
              <a:t>πιο εύκολο να κολλήσει κανείς αρρώστια</a:t>
            </a:r>
          </a:p>
          <a:p>
            <a:r>
              <a:rPr lang="el-GR" dirty="0"/>
              <a:t>από τον άλλο, παρά να του χαρίσει υγεία».</a:t>
            </a:r>
          </a:p>
          <a:p>
            <a:r>
              <a:rPr lang="el-GR" b="1" i="1" dirty="0"/>
              <a:t>         Γρηγόριος Θεολόγος</a:t>
            </a:r>
            <a:endParaRPr lang="el-GR" dirty="0"/>
          </a:p>
          <a:p>
            <a:r>
              <a:rPr lang="el-GR" b="1" i="1" dirty="0"/>
              <a:t> </a:t>
            </a:r>
            <a:endParaRPr lang="el-GR" dirty="0"/>
          </a:p>
          <a:p>
            <a:r>
              <a:rPr lang="el-GR" dirty="0"/>
              <a:t>«Μη κρατάς τον εαυτό σου μακριά από την εκκλησία,</a:t>
            </a:r>
          </a:p>
          <a:p>
            <a:r>
              <a:rPr lang="el-GR" dirty="0"/>
              <a:t>που είναι πηγή χαράς και δύναμης».</a:t>
            </a:r>
          </a:p>
          <a:p>
            <a:r>
              <a:rPr lang="el-GR" b="1" i="1" dirty="0"/>
              <a:t>          Ιωάννης Χρυσόστομος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276771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289</Words>
  <Application>Microsoft Office PowerPoint</Application>
  <PresentationFormat>Προβολή στην οθόνη (4:3)</PresentationFormat>
  <Paragraphs>72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elpida</dc:creator>
  <cp:lastModifiedBy>ΕΛΕΝΗ</cp:lastModifiedBy>
  <cp:revision>3</cp:revision>
  <cp:lastPrinted>2015-01-30T00:22:49Z</cp:lastPrinted>
  <dcterms:created xsi:type="dcterms:W3CDTF">2015-01-30T00:03:44Z</dcterms:created>
  <dcterms:modified xsi:type="dcterms:W3CDTF">2016-01-10T11:03:53Z</dcterms:modified>
</cp:coreProperties>
</file>